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0"/>
  </p:notesMasterIdLst>
  <p:sldIdLst>
    <p:sldId id="730" r:id="rId5"/>
    <p:sldId id="1720" r:id="rId6"/>
    <p:sldId id="1404" r:id="rId7"/>
    <p:sldId id="1722" r:id="rId8"/>
    <p:sldId id="1405" r:id="rId9"/>
    <p:sldId id="1578" r:id="rId10"/>
    <p:sldId id="1393" r:id="rId11"/>
    <p:sldId id="1396" r:id="rId12"/>
    <p:sldId id="1548" r:id="rId13"/>
    <p:sldId id="1549" r:id="rId14"/>
    <p:sldId id="1551" r:id="rId15"/>
    <p:sldId id="1401" r:id="rId16"/>
    <p:sldId id="1560" r:id="rId17"/>
    <p:sldId id="1569" r:id="rId18"/>
    <p:sldId id="1561" r:id="rId19"/>
    <p:sldId id="1763" r:id="rId20"/>
    <p:sldId id="1764" r:id="rId21"/>
    <p:sldId id="1765" r:id="rId22"/>
    <p:sldId id="1574" r:id="rId23"/>
    <p:sldId id="1690" r:id="rId24"/>
    <p:sldId id="1691" r:id="rId25"/>
    <p:sldId id="1620" r:id="rId26"/>
    <p:sldId id="1437" r:id="rId27"/>
    <p:sldId id="1581" r:id="rId28"/>
    <p:sldId id="1692" r:id="rId29"/>
    <p:sldId id="1762" r:id="rId30"/>
    <p:sldId id="1803" r:id="rId31"/>
    <p:sldId id="1599" r:id="rId32"/>
    <p:sldId id="1584" r:id="rId33"/>
    <p:sldId id="1600" r:id="rId34"/>
    <p:sldId id="1705" r:id="rId35"/>
    <p:sldId id="1601" r:id="rId36"/>
    <p:sldId id="1613" r:id="rId37"/>
    <p:sldId id="1621" r:id="rId38"/>
    <p:sldId id="1595" r:id="rId39"/>
    <p:sldId id="1596" r:id="rId40"/>
    <p:sldId id="1597" r:id="rId41"/>
    <p:sldId id="1616" r:id="rId42"/>
    <p:sldId id="1693" r:id="rId43"/>
    <p:sldId id="1696" r:id="rId44"/>
    <p:sldId id="1697" r:id="rId45"/>
    <p:sldId id="1695" r:id="rId46"/>
    <p:sldId id="1665" r:id="rId47"/>
    <p:sldId id="1585" r:id="rId48"/>
    <p:sldId id="1586" r:id="rId49"/>
    <p:sldId id="1587" r:id="rId50"/>
    <p:sldId id="1625" r:id="rId51"/>
    <p:sldId id="1604" r:id="rId52"/>
    <p:sldId id="1706" r:id="rId53"/>
    <p:sldId id="1507" r:id="rId54"/>
    <p:sldId id="1707" r:id="rId55"/>
    <p:sldId id="1686" r:id="rId56"/>
    <p:sldId id="1687" r:id="rId57"/>
    <p:sldId id="1688" r:id="rId58"/>
    <p:sldId id="1646" r:id="rId59"/>
    <p:sldId id="1647" r:id="rId60"/>
    <p:sldId id="1649" r:id="rId61"/>
    <p:sldId id="1650" r:id="rId62"/>
    <p:sldId id="1651" r:id="rId63"/>
    <p:sldId id="1652" r:id="rId64"/>
    <p:sldId id="1653" r:id="rId65"/>
    <p:sldId id="1654" r:id="rId66"/>
    <p:sldId id="1648" r:id="rId67"/>
    <p:sldId id="1802" r:id="rId68"/>
    <p:sldId id="1656" r:id="rId69"/>
    <p:sldId id="1655" r:id="rId70"/>
    <p:sldId id="1641" r:id="rId71"/>
    <p:sldId id="1642" r:id="rId72"/>
    <p:sldId id="1644" r:id="rId73"/>
    <p:sldId id="1702" r:id="rId74"/>
    <p:sldId id="1699" r:id="rId75"/>
    <p:sldId id="1668" r:id="rId76"/>
    <p:sldId id="1700" r:id="rId77"/>
    <p:sldId id="1673" r:id="rId78"/>
    <p:sldId id="1680" r:id="rId79"/>
    <p:sldId id="1681" r:id="rId80"/>
    <p:sldId id="1674" r:id="rId81"/>
    <p:sldId id="1676" r:id="rId82"/>
    <p:sldId id="1675" r:id="rId83"/>
    <p:sldId id="1677" r:id="rId84"/>
    <p:sldId id="1678" r:id="rId85"/>
    <p:sldId id="1679" r:id="rId86"/>
    <p:sldId id="1683" r:id="rId87"/>
    <p:sldId id="1682" r:id="rId88"/>
    <p:sldId id="1510" r:id="rId89"/>
    <p:sldId id="1547" r:id="rId90"/>
    <p:sldId id="1513" r:id="rId91"/>
    <p:sldId id="1515" r:id="rId92"/>
    <p:sldId id="1516" r:id="rId93"/>
    <p:sldId id="1631" r:id="rId94"/>
    <p:sldId id="1519" r:id="rId95"/>
    <p:sldId id="1632" r:id="rId96"/>
    <p:sldId id="1672" r:id="rId97"/>
    <p:sldId id="1523" r:id="rId98"/>
    <p:sldId id="1634" r:id="rId99"/>
    <p:sldId id="1630" r:id="rId100"/>
    <p:sldId id="1558" r:id="rId101"/>
    <p:sldId id="1559" r:id="rId102"/>
    <p:sldId id="1555" r:id="rId103"/>
    <p:sldId id="1543" r:id="rId104"/>
    <p:sldId id="1711" r:id="rId105"/>
    <p:sldId id="1552" r:id="rId106"/>
    <p:sldId id="1607" r:id="rId107"/>
    <p:sldId id="1712" r:id="rId108"/>
    <p:sldId id="1704" r:id="rId109"/>
    <p:sldId id="1582" r:id="rId110"/>
    <p:sldId id="1718" r:id="rId111"/>
    <p:sldId id="1801" r:id="rId112"/>
    <p:sldId id="1793" r:id="rId113"/>
    <p:sldId id="1792" r:id="rId114"/>
    <p:sldId id="1796" r:id="rId115"/>
    <p:sldId id="1798" r:id="rId116"/>
    <p:sldId id="1799" r:id="rId117"/>
    <p:sldId id="1794" r:id="rId118"/>
    <p:sldId id="1797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91F75A-A763-4E2E-B6A2-C6B527BF3909}">
          <p14:sldIdLst>
            <p14:sldId id="730"/>
            <p14:sldId id="1720"/>
            <p14:sldId id="1404"/>
            <p14:sldId id="1722"/>
            <p14:sldId id="1405"/>
            <p14:sldId id="1578"/>
            <p14:sldId id="1393"/>
            <p14:sldId id="1396"/>
            <p14:sldId id="1548"/>
            <p14:sldId id="1549"/>
            <p14:sldId id="1551"/>
            <p14:sldId id="1401"/>
            <p14:sldId id="1560"/>
            <p14:sldId id="1569"/>
            <p14:sldId id="1561"/>
            <p14:sldId id="1763"/>
            <p14:sldId id="1764"/>
            <p14:sldId id="1765"/>
            <p14:sldId id="1574"/>
            <p14:sldId id="1690"/>
            <p14:sldId id="1691"/>
            <p14:sldId id="1620"/>
            <p14:sldId id="1437"/>
            <p14:sldId id="1581"/>
            <p14:sldId id="1692"/>
            <p14:sldId id="1762"/>
            <p14:sldId id="1803"/>
          </p14:sldIdLst>
        </p14:section>
        <p14:section name="PolarDNS examples" id="{4CB944E3-26D4-6A41-9E42-119B2ECC24F3}">
          <p14:sldIdLst>
            <p14:sldId id="1599"/>
            <p14:sldId id="1584"/>
            <p14:sldId id="1600"/>
            <p14:sldId id="1705"/>
            <p14:sldId id="1601"/>
            <p14:sldId id="1613"/>
            <p14:sldId id="1621"/>
            <p14:sldId id="1595"/>
            <p14:sldId id="1596"/>
            <p14:sldId id="1597"/>
            <p14:sldId id="1616"/>
            <p14:sldId id="1693"/>
            <p14:sldId id="1696"/>
            <p14:sldId id="1697"/>
            <p14:sldId id="1695"/>
            <p14:sldId id="1665"/>
            <p14:sldId id="1585"/>
            <p14:sldId id="1586"/>
            <p14:sldId id="1587"/>
            <p14:sldId id="1625"/>
            <p14:sldId id="1604"/>
            <p14:sldId id="1706"/>
          </p14:sldIdLst>
        </p14:section>
        <p14:section name="Vulnerability examples" id="{7CDA10E1-CBD4-ED40-A185-9B2BB62C6227}">
          <p14:sldIdLst>
            <p14:sldId id="1507"/>
            <p14:sldId id="1707"/>
            <p14:sldId id="1686"/>
            <p14:sldId id="1687"/>
            <p14:sldId id="1688"/>
            <p14:sldId id="1646"/>
            <p14:sldId id="1647"/>
            <p14:sldId id="1649"/>
            <p14:sldId id="1650"/>
            <p14:sldId id="1651"/>
            <p14:sldId id="1652"/>
            <p14:sldId id="1653"/>
            <p14:sldId id="1654"/>
          </p14:sldIdLst>
        </p14:section>
        <p14:section name="empty resp" id="{63B8AF0D-5CDC-1944-AA4D-FF0E6CA4E5FC}">
          <p14:sldIdLst>
            <p14:sldId id="1648"/>
            <p14:sldId id="1802"/>
            <p14:sldId id="1656"/>
            <p14:sldId id="1655"/>
            <p14:sldId id="1641"/>
            <p14:sldId id="1642"/>
            <p14:sldId id="1644"/>
          </p14:sldIdLst>
        </p14:section>
        <p14:section name="bad cname" id="{49654252-73E1-3D41-AF63-B578C0EBB9B0}">
          <p14:sldIdLst>
            <p14:sldId id="1702"/>
            <p14:sldId id="1699"/>
            <p14:sldId id="1668"/>
            <p14:sldId id="1700"/>
            <p14:sldId id="1673"/>
            <p14:sldId id="1680"/>
            <p14:sldId id="1681"/>
            <p14:sldId id="1674"/>
            <p14:sldId id="1676"/>
            <p14:sldId id="1675"/>
            <p14:sldId id="1677"/>
            <p14:sldId id="1678"/>
            <p14:sldId id="1679"/>
          </p14:sldIdLst>
        </p14:section>
        <p14:section name="dom lock-up" id="{DDF1CCE9-3120-9A43-857E-BDBA25165A79}">
          <p14:sldIdLst>
            <p14:sldId id="1683"/>
            <p14:sldId id="1682"/>
            <p14:sldId id="1510"/>
            <p14:sldId id="1547"/>
            <p14:sldId id="1513"/>
          </p14:sldIdLst>
        </p14:section>
        <p14:section name="cache poison" id="{A2DBB071-D6BE-2D4B-BDA2-1769386FDD3D}">
          <p14:sldIdLst>
            <p14:sldId id="1515"/>
            <p14:sldId id="1516"/>
            <p14:sldId id="1631"/>
            <p14:sldId id="1519"/>
            <p14:sldId id="1632"/>
            <p14:sldId id="1672"/>
            <p14:sldId id="1523"/>
            <p14:sldId id="1634"/>
            <p14:sldId id="1630"/>
            <p14:sldId id="1558"/>
            <p14:sldId id="1559"/>
            <p14:sldId id="1555"/>
            <p14:sldId id="1543"/>
            <p14:sldId id="1711"/>
            <p14:sldId id="1552"/>
          </p14:sldIdLst>
        </p14:section>
        <p14:section name="ENDE" id="{BBD16D60-BB02-3442-AC1B-D6E4C3EADC93}">
          <p14:sldIdLst>
            <p14:sldId id="1607"/>
            <p14:sldId id="1712"/>
            <p14:sldId id="1704"/>
            <p14:sldId id="1582"/>
          </p14:sldIdLst>
        </p14:section>
        <p14:section name="Bonus" id="{08247F47-5273-D44F-AD7B-E13346FC9D6F}">
          <p14:sldIdLst>
            <p14:sldId id="1718"/>
            <p14:sldId id="1801"/>
            <p14:sldId id="1793"/>
            <p14:sldId id="1792"/>
            <p14:sldId id="1796"/>
            <p14:sldId id="1798"/>
            <p14:sldId id="1799"/>
            <p14:sldId id="1794"/>
            <p14:sldId id="1797"/>
          </p14:sldIdLst>
        </p14:section>
        <p14:section name="Graphics" id="{549B30B4-DE8E-40FE-B9EE-2185CB478EC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713"/>
    <a:srgbClr val="FF40FF"/>
    <a:srgbClr val="00FE00"/>
    <a:srgbClr val="00A3E3"/>
    <a:srgbClr val="E9EA96"/>
    <a:srgbClr val="2A77FF"/>
    <a:srgbClr val="333333"/>
    <a:srgbClr val="037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55" autoAdjust="0"/>
    <p:restoredTop sz="97264"/>
  </p:normalViewPr>
  <p:slideViewPr>
    <p:cSldViewPr snapToGrid="0">
      <p:cViewPr varScale="1">
        <p:scale>
          <a:sx n="175" d="100"/>
          <a:sy n="175" d="100"/>
        </p:scale>
        <p:origin x="1944" y="168"/>
      </p:cViewPr>
      <p:guideLst>
        <p:guide orient="horz" pos="404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32" d="100"/>
          <a:sy n="132" d="100"/>
        </p:scale>
        <p:origin x="618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D6DB7-6DDC-4D80-A653-5C5F04AC5E82}" type="datetimeFigureOut">
              <a:rPr lang="en-GB" smtClean="0"/>
              <a:t>18/11/2023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80A48-D725-42D8-820C-A3C5B2941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76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129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0345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26092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307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6313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0230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84887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0413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17739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4158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96118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359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27518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9226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86381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10962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52600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30347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464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860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1133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248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75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0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029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5227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21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5818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460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641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000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015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305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4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342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71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161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56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065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223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382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1041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113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013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984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988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694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464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408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256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556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99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0368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9335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1153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1257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092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9241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3495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53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6216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6610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1209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9324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543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8304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4498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5598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5287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1328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58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2379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2136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4381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8970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0264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3277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7187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4369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3873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36638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0915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5412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4416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0379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22028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2110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05996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5726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89243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3576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603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582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3849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76263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2117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240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1207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7299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9786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67273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40927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227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89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6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34818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7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0892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72210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33042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1182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56091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8503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8430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8307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80A48-D725-42D8-820C-A3C5B29417EF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53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085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484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45027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3">
            <a:extLst>
              <a:ext uri="{FF2B5EF4-FFF2-40B4-BE49-F238E27FC236}">
                <a16:creationId xmlns:a16="http://schemas.microsoft.com/office/drawing/2014/main" id="{18B06832-BBD4-30F1-66E7-F895ED476E11}"/>
              </a:ext>
            </a:extLst>
          </p:cNvPr>
          <p:cNvSpPr>
            <a:spLocks/>
          </p:cNvSpPr>
          <p:nvPr userDrawn="1"/>
        </p:nvSpPr>
        <p:spPr>
          <a:xfrm>
            <a:off x="461337" y="364557"/>
            <a:ext cx="1831225" cy="642487"/>
          </a:xfrm>
          <a:custGeom>
            <a:avLst/>
            <a:gdLst/>
            <a:ahLst/>
            <a:cxnLst/>
            <a:rect l="l" t="t" r="r" b="b"/>
            <a:pathLst>
              <a:path w="2746838" h="963731">
                <a:moveTo>
                  <a:pt x="0" y="0"/>
                </a:moveTo>
                <a:lnTo>
                  <a:pt x="2746838" y="0"/>
                </a:lnTo>
                <a:lnTo>
                  <a:pt x="2746838" y="963732"/>
                </a:lnTo>
                <a:lnTo>
                  <a:pt x="0" y="96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944830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35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4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2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2682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6483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7656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319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0955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054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7730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6616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49839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6488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1980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54032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339916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15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5563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33959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121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87411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16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636327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797906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54ED96-A427-CF47-948C-B3ABA6E2B2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82B3F2-2498-FC44-9498-E172A4EF083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0FEFD71-AC9B-3447-A576-59560A63C6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C8A051D-D73A-CF4A-804E-B7F7EE806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854396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282059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38ECCCA-E341-2D44-8BDE-18BF77F331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5DB0896-830A-4249-9657-C0847D59EE9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C416607-03B3-AE4E-8EEB-5F31DD8E4C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344999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10188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7389ABD-19D9-9848-9E35-B8A9A3A5065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0220C17-0673-E346-8777-A8F5064DB1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425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7541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1070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6B86EA-B830-6B48-A92B-4E142A2B4D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9DB4408-65D2-D648-ADBF-83877C4DBB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prstGeom prst="rect">
            <a:avLst/>
          </a:prstGeom>
          <a:solidFill>
            <a:schemeClr val="accent3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DC5AE062-4195-0E46-BB71-0F0BD6C4A0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prstGeom prst="rect">
            <a:avLst/>
          </a:prstGeom>
          <a:solidFill>
            <a:schemeClr val="accent5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966EEC1-28E0-654B-9754-3A0FAD4B10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472933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67021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328648-0382-0849-9EC9-CC271B79DD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008500D-2BB0-3F4B-96B7-5A0216368DB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DDFDE15-9A97-3744-BA52-EC19D356DAE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prstGeom prst="rect">
            <a:avLst/>
          </a:prstGeom>
          <a:solidFill>
            <a:schemeClr val="accent2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838069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8323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F8CF760-0B22-664F-B085-1DC0ACA8DCF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prstGeom prst="rect">
            <a:avLst/>
          </a:prstGeom>
          <a:solidFill>
            <a:schemeClr val="accent1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BE0893A-F943-8546-9C45-D265C0DD5AB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prstGeom prst="rect">
            <a:avLst/>
          </a:prstGeom>
          <a:solidFill>
            <a:schemeClr val="accent4"/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81317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81397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solidFill>
                  <a:schemeClr val="tx1"/>
                </a:solidFill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solidFill>
                  <a:schemeClr val="tx1"/>
                </a:solidFill>
                <a:latin typeface="NimbusSan" pitchFamily="2" charset="77"/>
              </a:defRPr>
            </a:lvl2pPr>
            <a:lvl3pPr marL="0" indent="0">
              <a:buNone/>
              <a:defRPr sz="1200">
                <a:solidFill>
                  <a:schemeClr val="tx1"/>
                </a:solidFill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2421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NimbusSan" pitchFamily="2" charset="77"/>
              </a:defRPr>
            </a:lvl2pPr>
            <a:lvl3pPr marL="0" indent="0">
              <a:buNone/>
              <a:defRPr sz="12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844302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3936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  <a:prstGeom prst="rect">
            <a:avLst/>
          </a:prstGeo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3817778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644109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51666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86258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>
                <a:latin typeface="Orkney" pitchFamily="2" charset="77"/>
              </a:defRPr>
            </a:lvl2pPr>
            <a:lvl3pPr marL="0" indent="0">
              <a:buNone/>
              <a:defRPr sz="12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90106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"/>
              </a:defRPr>
            </a:lvl2pPr>
            <a:lvl3pPr marL="0" indent="0" algn="ctr">
              <a:buNone/>
              <a:defRPr sz="1400">
                <a:latin typeface="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49615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NimbusSan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NimbusSan" pitchFamily="2" charset="77"/>
              </a:defRPr>
            </a:lvl2pPr>
            <a:lvl3pPr marL="0" indent="0" algn="ctr">
              <a:buNone/>
              <a:defRPr sz="1400">
                <a:latin typeface="NimbusSan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82518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71346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>
                <a:latin typeface="Orkney" pitchFamily="2" charset="77"/>
              </a:defRPr>
            </a:lvl1pPr>
          </a:lstStyle>
          <a:p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rkney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>
                <a:latin typeface="Orkney" pitchFamily="2" charset="77"/>
              </a:defRPr>
            </a:lvl2pPr>
            <a:lvl3pPr marL="0" indent="0" algn="ctr">
              <a:buNone/>
              <a:defRPr sz="1400">
                <a:latin typeface="Orkney" pitchFamily="2" charset="77"/>
              </a:defRPr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First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6653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4894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9593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783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5711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image" Target="../media/image3.png"/><Relationship Id="rId68" Type="http://schemas.openxmlformats.org/officeDocument/2006/relationships/hyperlink" Target="https://twitter.com/Blackhatmea" TargetMode="Externa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66" Type="http://schemas.openxmlformats.org/officeDocument/2006/relationships/hyperlink" Target="https://www.linkedin.com/company/Blackhatmea/" TargetMode="External"/><Relationship Id="rId5" Type="http://schemas.openxmlformats.org/officeDocument/2006/relationships/slideLayout" Target="../slideLayouts/slideLayout5.xml"/><Relationship Id="rId61" Type="http://schemas.openxmlformats.org/officeDocument/2006/relationships/hyperlink" Target="https://blackhatmea.com/" TargetMode="Externa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hyperlink" Target="https://www.instagram.com/blackhatmea/" TargetMode="External"/><Relationship Id="rId69" Type="http://schemas.openxmlformats.org/officeDocument/2006/relationships/image" Target="../media/image6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67" Type="http://schemas.openxmlformats.org/officeDocument/2006/relationships/image" Target="../media/image5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hyperlink" Target="https://www.facebook.com/Blackhatmea" TargetMode="External"/><Relationship Id="rId70" Type="http://schemas.openxmlformats.org/officeDocument/2006/relationships/hyperlink" Target="https://www.youtube.com/channel/UCnBep_DEHvsk1HbyVwBz7xA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png"/><Relationship Id="rId65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DDD911-EAF5-01F9-52F8-6C1C49312288}"/>
              </a:ext>
            </a:extLst>
          </p:cNvPr>
          <p:cNvPicPr>
            <a:picLocks noChangeAspect="1"/>
          </p:cNvPicPr>
          <p:nvPr userDrawn="1"/>
        </p:nvPicPr>
        <p:blipFill>
          <a:blip r:embed="rId60"/>
          <a:srcRect/>
          <a:stretch/>
        </p:blipFill>
        <p:spPr>
          <a:xfrm>
            <a:off x="-2103" y="6260895"/>
            <a:ext cx="12196207" cy="59710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9439994-88F3-9990-72C7-251551768BC7}"/>
              </a:ext>
            </a:extLst>
          </p:cNvPr>
          <p:cNvGrpSpPr/>
          <p:nvPr userDrawn="1"/>
        </p:nvGrpSpPr>
        <p:grpSpPr>
          <a:xfrm>
            <a:off x="3743346" y="6538586"/>
            <a:ext cx="4705309" cy="184666"/>
            <a:chOff x="3668614" y="6538586"/>
            <a:chExt cx="4705309" cy="1846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ABB57F-276D-86C9-B799-E4AE3D93D818}"/>
                </a:ext>
              </a:extLst>
            </p:cNvPr>
            <p:cNvSpPr txBox="1"/>
            <p:nvPr userDrawn="1"/>
          </p:nvSpPr>
          <p:spPr>
            <a:xfrm>
              <a:off x="5578742" y="6538586"/>
              <a:ext cx="7822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NimbusSan" pitchFamily="2" charset="77"/>
                </a:rPr>
                <a:t>#BHMEA23</a:t>
              </a:r>
            </a:p>
          </p:txBody>
        </p:sp>
        <p:sp>
          <p:nvSpPr>
            <p:cNvPr id="14" name="TextBox 13">
              <a:hlinkClick r:id="rId61"/>
              <a:extLst>
                <a:ext uri="{FF2B5EF4-FFF2-40B4-BE49-F238E27FC236}">
                  <a16:creationId xmlns:a16="http://schemas.microsoft.com/office/drawing/2014/main" id="{206262A1-62A6-EE10-BA4B-349747FC55B0}"/>
                </a:ext>
              </a:extLst>
            </p:cNvPr>
            <p:cNvSpPr txBox="1"/>
            <p:nvPr userDrawn="1"/>
          </p:nvSpPr>
          <p:spPr>
            <a:xfrm>
              <a:off x="6854276" y="6538586"/>
              <a:ext cx="151964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 err="1">
                  <a:solidFill>
                    <a:schemeClr val="bg1"/>
                  </a:solidFill>
                  <a:latin typeface="NimbusSan" pitchFamily="2" charset="77"/>
                </a:rPr>
                <a:t>www.blackhatmea.com</a:t>
              </a:r>
              <a:endParaRPr lang="en-US" sz="1200" dirty="0">
                <a:solidFill>
                  <a:schemeClr val="bg1"/>
                </a:solidFill>
                <a:latin typeface="NimbusSan" pitchFamily="2" charset="77"/>
              </a:endParaRPr>
            </a:p>
          </p:txBody>
        </p:sp>
        <p:pic>
          <p:nvPicPr>
            <p:cNvPr id="15" name="Picture 14">
              <a:hlinkClick r:id="rId62"/>
              <a:extLst>
                <a:ext uri="{FF2B5EF4-FFF2-40B4-BE49-F238E27FC236}">
                  <a16:creationId xmlns:a16="http://schemas.microsoft.com/office/drawing/2014/main" id="{3CC09A5A-9912-7773-D375-4910BEFF5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3"/>
            <a:stretch>
              <a:fillRect/>
            </a:stretch>
          </p:blipFill>
          <p:spPr>
            <a:xfrm>
              <a:off x="3668614" y="6554719"/>
              <a:ext cx="63500" cy="152400"/>
            </a:xfrm>
            <a:prstGeom prst="rect">
              <a:avLst/>
            </a:prstGeom>
          </p:spPr>
        </p:pic>
        <p:pic>
          <p:nvPicPr>
            <p:cNvPr id="16" name="Picture 15">
              <a:hlinkClick r:id="rId64"/>
              <a:extLst>
                <a:ext uri="{FF2B5EF4-FFF2-40B4-BE49-F238E27FC236}">
                  <a16:creationId xmlns:a16="http://schemas.microsoft.com/office/drawing/2014/main" id="{F3D198E2-2BA5-F6E6-AE29-B53CBDAC35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5"/>
            <a:stretch>
              <a:fillRect/>
            </a:stretch>
          </p:blipFill>
          <p:spPr>
            <a:xfrm>
              <a:off x="3940278" y="6561069"/>
              <a:ext cx="139700" cy="139700"/>
            </a:xfrm>
            <a:prstGeom prst="rect">
              <a:avLst/>
            </a:prstGeom>
          </p:spPr>
        </p:pic>
        <p:pic>
          <p:nvPicPr>
            <p:cNvPr id="17" name="Picture 16">
              <a:hlinkClick r:id="rId66"/>
              <a:extLst>
                <a:ext uri="{FF2B5EF4-FFF2-40B4-BE49-F238E27FC236}">
                  <a16:creationId xmlns:a16="http://schemas.microsoft.com/office/drawing/2014/main" id="{F2833F21-6C2E-297E-6383-C7D8D3345C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7"/>
            <a:stretch>
              <a:fillRect/>
            </a:stretch>
          </p:blipFill>
          <p:spPr>
            <a:xfrm>
              <a:off x="4288142" y="6567419"/>
              <a:ext cx="127000" cy="127000"/>
            </a:xfrm>
            <a:prstGeom prst="rect">
              <a:avLst/>
            </a:prstGeom>
          </p:spPr>
        </p:pic>
        <p:pic>
          <p:nvPicPr>
            <p:cNvPr id="18" name="Picture 17">
              <a:hlinkClick r:id="rId68"/>
              <a:extLst>
                <a:ext uri="{FF2B5EF4-FFF2-40B4-BE49-F238E27FC236}">
                  <a16:creationId xmlns:a16="http://schemas.microsoft.com/office/drawing/2014/main" id="{99EEE447-9770-914E-C8E0-167365178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/>
            <a:stretch>
              <a:fillRect/>
            </a:stretch>
          </p:blipFill>
          <p:spPr>
            <a:xfrm>
              <a:off x="4623306" y="6586469"/>
              <a:ext cx="101600" cy="88900"/>
            </a:xfrm>
            <a:prstGeom prst="rect">
              <a:avLst/>
            </a:prstGeom>
          </p:spPr>
        </p:pic>
        <p:pic>
          <p:nvPicPr>
            <p:cNvPr id="19" name="Picture 18">
              <a:hlinkClick r:id="rId70"/>
              <a:extLst>
                <a:ext uri="{FF2B5EF4-FFF2-40B4-BE49-F238E27FC236}">
                  <a16:creationId xmlns:a16="http://schemas.microsoft.com/office/drawing/2014/main" id="{D576CC82-DC5F-F482-6076-F4A5AFF6B1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1"/>
            <a:stretch>
              <a:fillRect/>
            </a:stretch>
          </p:blipFill>
          <p:spPr>
            <a:xfrm>
              <a:off x="4933070" y="6580119"/>
              <a:ext cx="152400" cy="1016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DA8A4F-1F37-D570-14DA-E89ED525799A}"/>
                </a:ext>
              </a:extLst>
            </p:cNvPr>
            <p:cNvSpPr txBox="1"/>
            <p:nvPr userDrawn="1"/>
          </p:nvSpPr>
          <p:spPr>
            <a:xfrm>
              <a:off x="6569171" y="6538586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NimbusSan" pitchFamily="2" charset="77"/>
                </a:rPr>
                <a:t>|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9C950B-D16A-C6AF-3DCD-7160D7FD9CEB}"/>
                </a:ext>
              </a:extLst>
            </p:cNvPr>
            <p:cNvSpPr txBox="1"/>
            <p:nvPr userDrawn="1"/>
          </p:nvSpPr>
          <p:spPr>
            <a:xfrm>
              <a:off x="5308034" y="6538586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NimbusSan" pitchFamily="2" charset="77"/>
                </a:rPr>
                <a:t>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4260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Changeling Neo" panose="020B0605020202080204" pitchFamily="34" charset="77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NimbusSan" pitchFamily="2" charset="77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NimbusSan" pitchFamily="2" charset="77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yxLabs/PolarDN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secmatt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hyperlink" Target="https://github.com/InfosecMatt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n.wikipedia.org/wiki/Comparison_of_DNS_server_software" TargetMode="Externa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jpg"/><Relationship Id="rId4" Type="http://schemas.openxmlformats.org/officeDocument/2006/relationships/image" Target="../media/image18.sv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8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5D28B2-48A7-82D2-84D1-2C9007751C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389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8907017" h="11241797">
                <a:moveTo>
                  <a:pt x="0" y="0"/>
                </a:moveTo>
                <a:lnTo>
                  <a:pt x="18907018" y="0"/>
                </a:lnTo>
                <a:lnTo>
                  <a:pt x="18907018" y="11241798"/>
                </a:lnTo>
                <a:lnTo>
                  <a:pt x="0" y="11241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AE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06983C90-7DAD-F0E3-1CCF-418A5AD1FB1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5800" y="685800"/>
            <a:ext cx="2795458" cy="980790"/>
          </a:xfrm>
          <a:custGeom>
            <a:avLst/>
            <a:gdLst/>
            <a:ahLst/>
            <a:cxnLst/>
            <a:rect l="l" t="t" r="r" b="b"/>
            <a:pathLst>
              <a:path w="4193187" h="1471185">
                <a:moveTo>
                  <a:pt x="0" y="0"/>
                </a:moveTo>
                <a:lnTo>
                  <a:pt x="4193187" y="0"/>
                </a:lnTo>
                <a:lnTo>
                  <a:pt x="4193187" y="1471185"/>
                </a:lnTo>
                <a:lnTo>
                  <a:pt x="0" y="147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1D67CBB1-D29A-EFD4-1212-84541B6C06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3644935" y="970628"/>
            <a:ext cx="0" cy="695961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AE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FB2D55E-4305-5A5A-163F-1D14A8ECF46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85465" y="5670676"/>
            <a:ext cx="2028145" cy="501525"/>
          </a:xfrm>
          <a:custGeom>
            <a:avLst/>
            <a:gdLst/>
            <a:ahLst/>
            <a:cxnLst/>
            <a:rect l="l" t="t" r="r" b="b"/>
            <a:pathLst>
              <a:path w="3042217" h="752287">
                <a:moveTo>
                  <a:pt x="0" y="0"/>
                </a:moveTo>
                <a:lnTo>
                  <a:pt x="3042218" y="0"/>
                </a:lnTo>
                <a:lnTo>
                  <a:pt x="3042218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2014" t="-227405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26B61B5-1866-C626-C2B9-88A6D5DCE5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5801" y="5670676"/>
            <a:ext cx="1102251" cy="501525"/>
          </a:xfrm>
          <a:custGeom>
            <a:avLst/>
            <a:gdLst/>
            <a:ahLst/>
            <a:cxnLst/>
            <a:rect l="l" t="t" r="r" b="b"/>
            <a:pathLst>
              <a:path w="1653377" h="752287">
                <a:moveTo>
                  <a:pt x="0" y="0"/>
                </a:moveTo>
                <a:lnTo>
                  <a:pt x="1653377" y="0"/>
                </a:lnTo>
                <a:lnTo>
                  <a:pt x="1653377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802C0517-C51B-1E9D-5FA4-7E352D6A70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40610" y="5670676"/>
            <a:ext cx="1653493" cy="501525"/>
          </a:xfrm>
          <a:custGeom>
            <a:avLst/>
            <a:gdLst/>
            <a:ahLst/>
            <a:cxnLst/>
            <a:rect l="l" t="t" r="r" b="b"/>
            <a:pathLst>
              <a:path w="2480240" h="752287">
                <a:moveTo>
                  <a:pt x="0" y="0"/>
                </a:moveTo>
                <a:lnTo>
                  <a:pt x="2480240" y="0"/>
                </a:lnTo>
                <a:lnTo>
                  <a:pt x="2480240" y="752287"/>
                </a:lnTo>
                <a:lnTo>
                  <a:pt x="0" y="752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887" b="-16700"/>
            </a:stretch>
          </a:blipFill>
        </p:spPr>
        <p:txBody>
          <a:bodyPr/>
          <a:lstStyle/>
          <a:p>
            <a:endParaRPr lang="en-AE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353016D-DAF7-9FD1-515B-AEBC5D1337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99537" y="1242683"/>
            <a:ext cx="3762449" cy="49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54"/>
              </a:lnSpc>
            </a:pPr>
            <a:r>
              <a:rPr lang="en-US" sz="1800" dirty="0">
                <a:solidFill>
                  <a:srgbClr val="4FF4FF"/>
                </a:solidFill>
                <a:latin typeface="Nimbus Sans L 1"/>
              </a:rPr>
              <a:t>14 - 16 NOVEMBER 2023</a:t>
            </a:r>
          </a:p>
          <a:p>
            <a:pPr>
              <a:lnSpc>
                <a:spcPts val="1854"/>
              </a:lnSpc>
            </a:pPr>
            <a:r>
              <a:rPr lang="en-US" sz="1800" dirty="0">
                <a:solidFill>
                  <a:srgbClr val="FFFFFF"/>
                </a:solidFill>
                <a:latin typeface="Nimbus Sans L 1"/>
              </a:rPr>
              <a:t>RIYADH, SAUDI ARABIA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76D77B4-50F3-7F87-1293-DFFEE629BFA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5800" y="5270195"/>
            <a:ext cx="2048865" cy="245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500">
                <a:solidFill>
                  <a:srgbClr val="4FF4FF"/>
                </a:solidFill>
                <a:latin typeface="Changeling Neo"/>
              </a:rPr>
              <a:t>ORGANISED BY: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FA8F844-6025-8EE9-F2B0-EE5A27AE32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842615" y="5270195"/>
            <a:ext cx="2718105" cy="245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en-US" sz="1500">
                <a:solidFill>
                  <a:srgbClr val="4FF4FF"/>
                </a:solidFill>
                <a:latin typeface="Changeling Neo"/>
              </a:rPr>
              <a:t>IN ASSOCIATION WITH:</a:t>
            </a:r>
          </a:p>
        </p:txBody>
      </p:sp>
      <p:grpSp>
        <p:nvGrpSpPr>
          <p:cNvPr id="18" name="Group 9">
            <a:extLst>
              <a:ext uri="{FF2B5EF4-FFF2-40B4-BE49-F238E27FC236}">
                <a16:creationId xmlns:a16="http://schemas.microsoft.com/office/drawing/2014/main" id="{2709C99E-0FBD-70BA-74D5-4D9C1D7D3B64}"/>
              </a:ext>
            </a:extLst>
          </p:cNvPr>
          <p:cNvGrpSpPr/>
          <p:nvPr/>
        </p:nvGrpSpPr>
        <p:grpSpPr>
          <a:xfrm>
            <a:off x="685800" y="2483757"/>
            <a:ext cx="8994913" cy="1356997"/>
            <a:chOff x="0" y="0"/>
            <a:chExt cx="2140735" cy="234110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6B84AAC-42ED-70CE-9304-BC505E45A2EB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73FAFD"/>
            </a:solidFill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20" name="TextBox 11">
              <a:extLst>
                <a:ext uri="{FF2B5EF4-FFF2-40B4-BE49-F238E27FC236}">
                  <a16:creationId xmlns:a16="http://schemas.microsoft.com/office/drawing/2014/main" id="{8056FEF4-307C-0858-12AA-34369E413D3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A2D2156-20BC-80BF-4DF6-5BB6E1C030A2}"/>
              </a:ext>
            </a:extLst>
          </p:cNvPr>
          <p:cNvSpPr txBox="1"/>
          <p:nvPr/>
        </p:nvSpPr>
        <p:spPr>
          <a:xfrm>
            <a:off x="824514" y="2467894"/>
            <a:ext cx="8071008" cy="1277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56"/>
              </a:lnSpc>
            </a:pPr>
            <a:r>
              <a:rPr lang="en-US" sz="3200" b="1" spc="322" dirty="0">
                <a:solidFill>
                  <a:srgbClr val="000000"/>
                </a:solidFill>
                <a:latin typeface="Changeling Neo"/>
              </a:rPr>
              <a:t>ATTACKING DNS RESOLVERS FROM THE SERVER-SIDE FOR FUN AND PROFIT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E4423F7E-49B1-618E-855B-E99E884AD2E9}"/>
              </a:ext>
            </a:extLst>
          </p:cNvPr>
          <p:cNvSpPr txBox="1"/>
          <p:nvPr/>
        </p:nvSpPr>
        <p:spPr>
          <a:xfrm>
            <a:off x="927261" y="3781522"/>
            <a:ext cx="2353367" cy="542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56"/>
              </a:lnSpc>
            </a:pPr>
            <a:r>
              <a:rPr lang="en-US" sz="2400" spc="322" dirty="0">
                <a:solidFill>
                  <a:schemeClr val="bg1"/>
                </a:solidFill>
                <a:latin typeface="Changeling Neo"/>
              </a:rPr>
              <a:t>IVAN JEDEK</a:t>
            </a:r>
          </a:p>
        </p:txBody>
      </p:sp>
    </p:spTree>
    <p:extLst>
      <p:ext uri="{BB962C8B-B14F-4D97-AF65-F5344CB8AC3E}">
        <p14:creationId xmlns:p14="http://schemas.microsoft.com/office/powerpoint/2010/main" val="417850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517" y="384641"/>
            <a:ext cx="9202281" cy="5623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75E25-69EE-B6DB-6831-DD31D03D9384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08A16-7882-4530-1A13-306BCB471EB3}"/>
              </a:ext>
            </a:extLst>
          </p:cNvPr>
          <p:cNvSpPr/>
          <p:nvPr/>
        </p:nvSpPr>
        <p:spPr>
          <a:xfrm flipV="1">
            <a:off x="4945711" y="4619706"/>
            <a:ext cx="6440557" cy="628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0454321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DNS CACHE POISONING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A219247-C117-F2A4-1902-2F5DDD3C3A43}"/>
              </a:ext>
            </a:extLst>
          </p:cNvPr>
          <p:cNvSpPr txBox="1"/>
          <p:nvPr/>
        </p:nvSpPr>
        <p:spPr>
          <a:xfrm>
            <a:off x="461338" y="1953579"/>
            <a:ext cx="10824729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 caching DNS resolver is prone to cache poisoning if: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 uses predictable source ports (0-65535 / 16 bits)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 uses predictable transaction IDs (0-65535 / 16 bits)</a:t>
            </a:r>
          </a:p>
          <a:p>
            <a:pPr lvl="1"/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Altogether, these 32 bits of supposedly random data present a complexity of </a:t>
            </a:r>
            <a:r>
              <a:rPr lang="en-US" sz="2800" b="1" u="sng" spc="94" dirty="0">
                <a:solidFill>
                  <a:srgbClr val="FFFFFF"/>
                </a:solidFill>
                <a:latin typeface="Nimbus Sans L 1"/>
              </a:rPr>
              <a:t>4,294,967,296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possible combinations (*).</a:t>
            </a:r>
          </a:p>
          <a:p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chemeClr val="bg1"/>
                </a:solidFill>
                <a:latin typeface="Nimbus Sans L 1"/>
              </a:rPr>
              <a:t> ==&gt;</a:t>
            </a:r>
            <a:r>
              <a:rPr lang="en-US" sz="2800" spc="94" dirty="0">
                <a:solidFill>
                  <a:schemeClr val="accent4"/>
                </a:solidFill>
                <a:latin typeface="Nimbus Sans L 1"/>
              </a:rPr>
              <a:t> </a:t>
            </a: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VERY HARD / IMPOSSIBLE TO POISON</a:t>
            </a: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r>
              <a:rPr lang="en-US" sz="2400" spc="94" dirty="0">
                <a:solidFill>
                  <a:srgbClr val="FFFFFF"/>
                </a:solidFill>
                <a:latin typeface="Nimbus Sans L 1"/>
              </a:rPr>
              <a:t>* Assuming the resolver is not using 0x20 encoding, DNS cookies etc.</a:t>
            </a:r>
          </a:p>
        </p:txBody>
      </p:sp>
    </p:spTree>
    <p:extLst>
      <p:ext uri="{BB962C8B-B14F-4D97-AF65-F5344CB8AC3E}">
        <p14:creationId xmlns:p14="http://schemas.microsoft.com/office/powerpoint/2010/main" val="255634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474457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DNS CACHE POISONING ON CLOUDFLARE AND ADGUARD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A219247-C117-F2A4-1902-2F5DDD3C3A43}"/>
              </a:ext>
            </a:extLst>
          </p:cNvPr>
          <p:cNvSpPr txBox="1"/>
          <p:nvPr/>
        </p:nvSpPr>
        <p:spPr>
          <a:xfrm>
            <a:off x="461338" y="1953579"/>
            <a:ext cx="10824729" cy="3859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 caching DNS resolver is prone to cache poisoning if: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 uses predictable source ports (0-65535 / 16 bits)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trike="sngStrike" spc="94" dirty="0">
                <a:solidFill>
                  <a:srgbClr val="FFFFFF"/>
                </a:solidFill>
                <a:latin typeface="Nimbus Sans L 1"/>
              </a:rPr>
              <a:t>It uses predictable transaction IDs (0-65535 / 16 bits)</a:t>
            </a:r>
          </a:p>
          <a:p>
            <a:pPr lvl="1"/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Complexity is down to </a:t>
            </a:r>
            <a:r>
              <a:rPr lang="en-US" sz="2800" b="1" u="sng" spc="94" dirty="0">
                <a:solidFill>
                  <a:srgbClr val="FFFFFF"/>
                </a:solidFill>
                <a:latin typeface="Nimbus Sans L 1"/>
              </a:rPr>
              <a:t>65,536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possible combinations.</a:t>
            </a:r>
          </a:p>
          <a:p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r>
              <a:rPr lang="en-US" sz="2800" spc="94" dirty="0">
                <a:solidFill>
                  <a:schemeClr val="bg1"/>
                </a:solidFill>
                <a:latin typeface="Nimbus Sans L 1"/>
              </a:rPr>
              <a:t> ==&gt;</a:t>
            </a:r>
            <a:r>
              <a:rPr lang="en-US" sz="2800" spc="94" dirty="0">
                <a:solidFill>
                  <a:schemeClr val="accent4"/>
                </a:solidFill>
                <a:latin typeface="Nimbus Sans L 1"/>
              </a:rPr>
              <a:t> MUCH EASIER TO DO POISONING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chemeClr val="accent4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Dan Kaminsky attack (2008)</a:t>
            </a:r>
            <a:endParaRPr lang="en-US" sz="2800" spc="94" dirty="0">
              <a:solidFill>
                <a:schemeClr val="accent4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11998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BUG BOUNTY ON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806C3253-3A9F-E4D6-71A9-FA15F591F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2" y="1352228"/>
            <a:ext cx="8214360" cy="487224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5E6D940-B5EF-FA56-216B-24D976B218FF}"/>
              </a:ext>
            </a:extLst>
          </p:cNvPr>
          <p:cNvSpPr/>
          <p:nvPr/>
        </p:nvSpPr>
        <p:spPr>
          <a:xfrm flipH="1">
            <a:off x="2251498" y="2524219"/>
            <a:ext cx="941560" cy="388618"/>
          </a:xfrm>
          <a:prstGeom prst="rightArrow">
            <a:avLst>
              <a:gd name="adj1" fmla="val 46264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6D1DEF0-D78C-6B6E-FECF-3796F8FD6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09" y="2833371"/>
            <a:ext cx="7558528" cy="286893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218EED-9852-90A1-E427-5C1C8E7068F4}"/>
              </a:ext>
            </a:extLst>
          </p:cNvPr>
          <p:cNvCxnSpPr/>
          <p:nvPr/>
        </p:nvCxnSpPr>
        <p:spPr>
          <a:xfrm>
            <a:off x="4414960" y="2823210"/>
            <a:ext cx="74523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4A6060-BF9A-285E-3103-66EB9CD35377}"/>
              </a:ext>
            </a:extLst>
          </p:cNvPr>
          <p:cNvCxnSpPr>
            <a:cxnSpLocks/>
          </p:cNvCxnSpPr>
          <p:nvPr/>
        </p:nvCxnSpPr>
        <p:spPr>
          <a:xfrm>
            <a:off x="4410708" y="2833371"/>
            <a:ext cx="0" cy="3391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B6EE0C2-3452-BC4F-16D9-AD35BD1B6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13" y="3102205"/>
            <a:ext cx="11434924" cy="11108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11E21CB-36FD-3BC4-DB29-EA2F598D697C}"/>
              </a:ext>
            </a:extLst>
          </p:cNvPr>
          <p:cNvSpPr/>
          <p:nvPr/>
        </p:nvSpPr>
        <p:spPr>
          <a:xfrm>
            <a:off x="534312" y="3102204"/>
            <a:ext cx="11434921" cy="1110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6DE9A-D3A4-EA61-A2F9-F953FCB5C2A0}"/>
              </a:ext>
            </a:extLst>
          </p:cNvPr>
          <p:cNvSpPr/>
          <p:nvPr/>
        </p:nvSpPr>
        <p:spPr>
          <a:xfrm>
            <a:off x="8186873" y="4700186"/>
            <a:ext cx="538381" cy="3332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pic>
        <p:nvPicPr>
          <p:cNvPr id="16" name="Picture 1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2C88706-1A48-1DF3-1DA0-9E28EB34A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983"/>
            <a:ext cx="5020655" cy="71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12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C7BBD7CD-CBEF-C0CC-F4C8-0A0CCCDBEE5C}"/>
              </a:ext>
            </a:extLst>
          </p:cNvPr>
          <p:cNvGrpSpPr/>
          <p:nvPr/>
        </p:nvGrpSpPr>
        <p:grpSpPr>
          <a:xfrm>
            <a:off x="677265" y="3034586"/>
            <a:ext cx="6657813" cy="592591"/>
            <a:chOff x="0" y="0"/>
            <a:chExt cx="2140735" cy="234110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9C981E41-EB02-080E-F3FF-F36594CC51E9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73FAFD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BD29C226-9228-3133-AF72-83CF5AE18B2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7EE3337A-1CF4-D961-DE6D-9DE96D19A319}"/>
              </a:ext>
            </a:extLst>
          </p:cNvPr>
          <p:cNvSpPr txBox="1"/>
          <p:nvPr/>
        </p:nvSpPr>
        <p:spPr>
          <a:xfrm>
            <a:off x="756604" y="2966334"/>
            <a:ext cx="8453687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376904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6" y="2046778"/>
            <a:ext cx="11199362" cy="3447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There are many vulnerabilities on the server-side of 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Fruit might still be hanging low 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PolarDNS is a new testing tool in town for DNS server-side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Using a dedicated domain managed by PolarDNS presents a viable, practical environment suitable for DNS vulnerability research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001D0B3C-9359-7131-D7E9-7940B6511339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0C9F9EDA-004F-17C2-DC03-5FE17202431C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84CFA322-E5FA-8A70-5E2D-C34FE4ACAEA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81D40D5D-4674-BB5A-1C99-EB312E59392B}"/>
              </a:ext>
            </a:extLst>
          </p:cNvPr>
          <p:cNvSpPr txBox="1"/>
          <p:nvPr/>
        </p:nvSpPr>
        <p:spPr>
          <a:xfrm>
            <a:off x="3419999" y="718699"/>
            <a:ext cx="8138337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925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5" y="2046778"/>
            <a:ext cx="11337633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With PolarDNS you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Experiment with the DNS protocol instantly, out-of-the-box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Implement your own ideas quickly, add interesting scenarios and 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PoCs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without a need to implement your own DNS server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Find new vulnerabilities not just on the server-side of 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001D0B3C-9359-7131-D7E9-7940B6511339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0C9F9EDA-004F-17C2-DC03-5FE17202431C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84CFA322-E5FA-8A70-5E2D-C34FE4ACAEAA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81D40D5D-4674-BB5A-1C99-EB312E59392B}"/>
              </a:ext>
            </a:extLst>
          </p:cNvPr>
          <p:cNvSpPr txBox="1"/>
          <p:nvPr/>
        </p:nvSpPr>
        <p:spPr>
          <a:xfrm>
            <a:off x="3419999" y="718699"/>
            <a:ext cx="8138337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7352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9">
            <a:extLst>
              <a:ext uri="{FF2B5EF4-FFF2-40B4-BE49-F238E27FC236}">
                <a16:creationId xmlns:a16="http://schemas.microsoft.com/office/drawing/2014/main" id="{E3BE6B8D-4831-16A1-137E-32CC37A1866A}"/>
              </a:ext>
            </a:extLst>
          </p:cNvPr>
          <p:cNvGrpSpPr/>
          <p:nvPr/>
        </p:nvGrpSpPr>
        <p:grpSpPr>
          <a:xfrm>
            <a:off x="2771737" y="2915316"/>
            <a:ext cx="6657813" cy="592591"/>
            <a:chOff x="0" y="0"/>
            <a:chExt cx="2140735" cy="23411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06052369-BC5C-E9B3-A6A6-7AFDCF2C1670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73FAFD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50C8FD02-EEBC-54BA-D9F7-DE7AB3FCCED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9" name="TextBox 15">
            <a:extLst>
              <a:ext uri="{FF2B5EF4-FFF2-40B4-BE49-F238E27FC236}">
                <a16:creationId xmlns:a16="http://schemas.microsoft.com/office/drawing/2014/main" id="{8DC50FFB-E3D6-2C56-7EC5-DE2654AF5420}"/>
              </a:ext>
            </a:extLst>
          </p:cNvPr>
          <p:cNvSpPr txBox="1"/>
          <p:nvPr/>
        </p:nvSpPr>
        <p:spPr>
          <a:xfrm>
            <a:off x="2967195" y="2873486"/>
            <a:ext cx="6220350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64364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5">
            <a:extLst>
              <a:ext uri="{FF2B5EF4-FFF2-40B4-BE49-F238E27FC236}">
                <a16:creationId xmlns:a16="http://schemas.microsoft.com/office/drawing/2014/main" id="{8DC50FFB-E3D6-2C56-7EC5-DE2654AF5420}"/>
              </a:ext>
            </a:extLst>
          </p:cNvPr>
          <p:cNvSpPr txBox="1"/>
          <p:nvPr/>
        </p:nvSpPr>
        <p:spPr>
          <a:xfrm>
            <a:off x="2967195" y="2873486"/>
            <a:ext cx="6220350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755986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C7BBD7CD-CBEF-C0CC-F4C8-0A0CCCDBEE5C}"/>
              </a:ext>
            </a:extLst>
          </p:cNvPr>
          <p:cNvGrpSpPr/>
          <p:nvPr/>
        </p:nvGrpSpPr>
        <p:grpSpPr>
          <a:xfrm>
            <a:off x="677265" y="3034586"/>
            <a:ext cx="6657813" cy="592591"/>
            <a:chOff x="0" y="0"/>
            <a:chExt cx="2140735" cy="234110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9C981E41-EB02-080E-F3FF-F36594CC51E9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73FAFD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BD29C226-9228-3133-AF72-83CF5AE18B2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7EE3337A-1CF4-D961-DE6D-9DE96D19A319}"/>
              </a:ext>
            </a:extLst>
          </p:cNvPr>
          <p:cNvSpPr txBox="1"/>
          <p:nvPr/>
        </p:nvSpPr>
        <p:spPr>
          <a:xfrm>
            <a:off x="756604" y="2966334"/>
            <a:ext cx="8453687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BONUS SLIDES</a:t>
            </a:r>
          </a:p>
        </p:txBody>
      </p:sp>
    </p:spTree>
    <p:extLst>
      <p:ext uri="{BB962C8B-B14F-4D97-AF65-F5344CB8AC3E}">
        <p14:creationId xmlns:p14="http://schemas.microsoft.com/office/powerpoint/2010/main" val="11080871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6C1D920-63D3-8465-D6A0-C9F7624DB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70" y="1340948"/>
            <a:ext cx="6819332" cy="4990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067818-0077-230F-3827-DEFC9B81D10B}"/>
              </a:ext>
            </a:extLst>
          </p:cNvPr>
          <p:cNvSpPr/>
          <p:nvPr/>
        </p:nvSpPr>
        <p:spPr>
          <a:xfrm>
            <a:off x="879043" y="3915509"/>
            <a:ext cx="6150114" cy="1303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5F05C07A-820A-575D-69AA-DC90730BB35C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7F768181-7747-598B-B2E6-C3222CEA0477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A33E17D2-ABB0-C761-1D79-F23F0FE0E8B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50230FCA-597C-D723-3FDC-C8F7F42C1FBE}"/>
              </a:ext>
            </a:extLst>
          </p:cNvPr>
          <p:cNvSpPr txBox="1"/>
          <p:nvPr/>
        </p:nvSpPr>
        <p:spPr>
          <a:xfrm>
            <a:off x="3419999" y="718699"/>
            <a:ext cx="8138337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DNS COMPRESSION</a:t>
            </a:r>
          </a:p>
        </p:txBody>
      </p:sp>
    </p:spTree>
    <p:extLst>
      <p:ext uri="{BB962C8B-B14F-4D97-AF65-F5344CB8AC3E}">
        <p14:creationId xmlns:p14="http://schemas.microsoft.com/office/powerpoint/2010/main" val="274766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3459" y="380516"/>
            <a:ext cx="9190397" cy="5631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9ED7F-11E1-2C6A-4DDB-6999E45E997A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AF2731-445F-651A-2F87-75BB7B537D96}"/>
              </a:ext>
            </a:extLst>
          </p:cNvPr>
          <p:cNvSpPr/>
          <p:nvPr/>
        </p:nvSpPr>
        <p:spPr>
          <a:xfrm flipV="1">
            <a:off x="5677232" y="922350"/>
            <a:ext cx="508883" cy="5090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49686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760C1BA-A0BE-A934-66F8-7D7EC0D5D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7" y="1489524"/>
            <a:ext cx="10863471" cy="485802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DA4E4D-9814-4174-AE38-134BD0A346FC}"/>
              </a:ext>
            </a:extLst>
          </p:cNvPr>
          <p:cNvCxnSpPr>
            <a:cxnSpLocks/>
          </p:cNvCxnSpPr>
          <p:nvPr/>
        </p:nvCxnSpPr>
        <p:spPr>
          <a:xfrm flipH="1">
            <a:off x="7328620" y="2447347"/>
            <a:ext cx="2529587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1551C15-1D8F-56B4-426C-CAF1E965AB66}"/>
              </a:ext>
            </a:extLst>
          </p:cNvPr>
          <p:cNvCxnSpPr>
            <a:cxnSpLocks/>
          </p:cNvCxnSpPr>
          <p:nvPr/>
        </p:nvCxnSpPr>
        <p:spPr>
          <a:xfrm flipH="1">
            <a:off x="10675214" y="2449982"/>
            <a:ext cx="843352" cy="2776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">
            <a:extLst>
              <a:ext uri="{FF2B5EF4-FFF2-40B4-BE49-F238E27FC236}">
                <a16:creationId xmlns:a16="http://schemas.microsoft.com/office/drawing/2014/main" id="{5E208EA8-B2BD-FBCD-A8D4-53DD591D8240}"/>
              </a:ext>
            </a:extLst>
          </p:cNvPr>
          <p:cNvSpPr txBox="1"/>
          <p:nvPr/>
        </p:nvSpPr>
        <p:spPr>
          <a:xfrm>
            <a:off x="5500468" y="3669943"/>
            <a:ext cx="6232919" cy="1732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c0 = compression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Next byte (0c) is the offset from the beginning of the DNS packet referencing another string object.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0c =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rPr>
              <a:t> 12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aseline="0" dirty="0">
                <a:solidFill>
                  <a:prstClr val="white"/>
                </a:solidFill>
                <a:latin typeface="Calibri" panose="020F0502020204030204"/>
              </a:rPr>
              <a:t>It points to the first occurrence of “</a:t>
            </a:r>
            <a:r>
              <a:rPr lang="en-US" sz="2000" baseline="0" dirty="0" err="1">
                <a:solidFill>
                  <a:prstClr val="white"/>
                </a:solidFill>
                <a:latin typeface="Calibri" panose="020F0502020204030204"/>
              </a:rPr>
              <a:t>yahoo.com</a:t>
            </a:r>
            <a:r>
              <a:rPr lang="en-US" sz="2000" baseline="0" dirty="0">
                <a:solidFill>
                  <a:prstClr val="white"/>
                </a:solidFill>
                <a:latin typeface="Calibri" panose="020F0502020204030204"/>
              </a:rPr>
              <a:t>” string.</a:t>
            </a:r>
            <a:endParaRPr kumimoji="0" lang="en-A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BD8040-381D-FABF-D10B-123311F7AF01}"/>
              </a:ext>
            </a:extLst>
          </p:cNvPr>
          <p:cNvSpPr/>
          <p:nvPr/>
        </p:nvSpPr>
        <p:spPr>
          <a:xfrm>
            <a:off x="7323209" y="2273833"/>
            <a:ext cx="218435" cy="178923"/>
          </a:xfrm>
          <a:prstGeom prst="rect">
            <a:avLst/>
          </a:prstGeom>
          <a:noFill/>
          <a:ln w="28575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462CFBA7-6C5C-3425-08C6-3239C20BE8F2}"/>
              </a:ext>
            </a:extLst>
          </p:cNvPr>
          <p:cNvSpPr/>
          <p:nvPr/>
        </p:nvSpPr>
        <p:spPr>
          <a:xfrm rot="16200000">
            <a:off x="756532" y="3884259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E442CB35-922B-A80C-7149-B2684DACC0D1}"/>
              </a:ext>
            </a:extLst>
          </p:cNvPr>
          <p:cNvSpPr/>
          <p:nvPr/>
        </p:nvSpPr>
        <p:spPr>
          <a:xfrm rot="16200000">
            <a:off x="756532" y="5053993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0F1C2211-0B49-59B8-2CAC-75FA0A470613}"/>
              </a:ext>
            </a:extLst>
          </p:cNvPr>
          <p:cNvSpPr/>
          <p:nvPr/>
        </p:nvSpPr>
        <p:spPr>
          <a:xfrm rot="16200000">
            <a:off x="756532" y="5215622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726369C3-EDD2-3374-9638-39A4C6666D66}"/>
              </a:ext>
            </a:extLst>
          </p:cNvPr>
          <p:cNvSpPr/>
          <p:nvPr/>
        </p:nvSpPr>
        <p:spPr>
          <a:xfrm rot="16200000">
            <a:off x="756532" y="5377251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9CA4A319-1664-014D-C087-31E21D528956}"/>
              </a:ext>
            </a:extLst>
          </p:cNvPr>
          <p:cNvSpPr/>
          <p:nvPr/>
        </p:nvSpPr>
        <p:spPr>
          <a:xfrm rot="16200000">
            <a:off x="756532" y="5550915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1445F8B0-6EBD-5CBF-9BA3-794955AED4A0}"/>
              </a:ext>
            </a:extLst>
          </p:cNvPr>
          <p:cNvSpPr/>
          <p:nvPr/>
        </p:nvSpPr>
        <p:spPr>
          <a:xfrm rot="16200000">
            <a:off x="756532" y="5722836"/>
            <a:ext cx="170456" cy="393431"/>
          </a:xfrm>
          <a:prstGeom prst="downArrow">
            <a:avLst/>
          </a:prstGeom>
          <a:solidFill>
            <a:srgbClr val="FF4713"/>
          </a:solidFill>
          <a:ln>
            <a:solidFill>
              <a:srgbClr val="FF4713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7FE08C-7E6B-7B0B-7DB0-A73EF5197B28}"/>
              </a:ext>
            </a:extLst>
          </p:cNvPr>
          <p:cNvSpPr/>
          <p:nvPr/>
        </p:nvSpPr>
        <p:spPr>
          <a:xfrm>
            <a:off x="8413173" y="2126871"/>
            <a:ext cx="218436" cy="1789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FAE462-F543-2D10-3896-ADB3C5001FD6}"/>
              </a:ext>
            </a:extLst>
          </p:cNvPr>
          <p:cNvCxnSpPr>
            <a:cxnSpLocks/>
          </p:cNvCxnSpPr>
          <p:nvPr/>
        </p:nvCxnSpPr>
        <p:spPr>
          <a:xfrm flipH="1">
            <a:off x="7101992" y="2770542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A6CBA60B-B564-78FC-4006-5DA45CD28F0C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V="1">
            <a:off x="7250780" y="2435724"/>
            <a:ext cx="262974" cy="118115"/>
          </a:xfrm>
          <a:prstGeom prst="curvedConnector4">
            <a:avLst>
              <a:gd name="adj1" fmla="val -64931"/>
              <a:gd name="adj2" fmla="val 440363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32D0FC0-D8C1-1332-5116-D637448C630E}"/>
              </a:ext>
            </a:extLst>
          </p:cNvPr>
          <p:cNvCxnSpPr>
            <a:cxnSpLocks/>
          </p:cNvCxnSpPr>
          <p:nvPr/>
        </p:nvCxnSpPr>
        <p:spPr>
          <a:xfrm flipH="1">
            <a:off x="1242475" y="5322920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9ABC38E-A895-F0E7-270A-7B8553C49B52}"/>
              </a:ext>
            </a:extLst>
          </p:cNvPr>
          <p:cNvCxnSpPr>
            <a:cxnSpLocks/>
          </p:cNvCxnSpPr>
          <p:nvPr/>
        </p:nvCxnSpPr>
        <p:spPr>
          <a:xfrm flipH="1">
            <a:off x="7101992" y="2933453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3FF9FB-8C39-B96A-1BE4-4189CFB34C76}"/>
              </a:ext>
            </a:extLst>
          </p:cNvPr>
          <p:cNvCxnSpPr>
            <a:cxnSpLocks/>
          </p:cNvCxnSpPr>
          <p:nvPr/>
        </p:nvCxnSpPr>
        <p:spPr>
          <a:xfrm flipH="1">
            <a:off x="1242475" y="5497566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8579F2-9555-F7B5-2E80-824DAD8421E7}"/>
              </a:ext>
            </a:extLst>
          </p:cNvPr>
          <p:cNvCxnSpPr>
            <a:cxnSpLocks/>
          </p:cNvCxnSpPr>
          <p:nvPr/>
        </p:nvCxnSpPr>
        <p:spPr>
          <a:xfrm flipH="1">
            <a:off x="7101992" y="3091108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B500E13-1643-038A-E01B-6EFDFFBF1E5F}"/>
              </a:ext>
            </a:extLst>
          </p:cNvPr>
          <p:cNvCxnSpPr>
            <a:cxnSpLocks/>
          </p:cNvCxnSpPr>
          <p:nvPr/>
        </p:nvCxnSpPr>
        <p:spPr>
          <a:xfrm flipH="1">
            <a:off x="1242475" y="5659195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35A10EA-7F9E-08A1-4231-636B58E4CBC4}"/>
              </a:ext>
            </a:extLst>
          </p:cNvPr>
          <p:cNvCxnSpPr>
            <a:cxnSpLocks/>
          </p:cNvCxnSpPr>
          <p:nvPr/>
        </p:nvCxnSpPr>
        <p:spPr>
          <a:xfrm flipH="1">
            <a:off x="7101992" y="3254019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A8262D-A7D1-D1A3-CBA4-1F136C727150}"/>
              </a:ext>
            </a:extLst>
          </p:cNvPr>
          <p:cNvCxnSpPr>
            <a:cxnSpLocks/>
          </p:cNvCxnSpPr>
          <p:nvPr/>
        </p:nvCxnSpPr>
        <p:spPr>
          <a:xfrm flipH="1">
            <a:off x="1242475" y="5826978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AAE001-EEE4-2373-37E8-866489F9C3C1}"/>
              </a:ext>
            </a:extLst>
          </p:cNvPr>
          <p:cNvCxnSpPr>
            <a:cxnSpLocks/>
          </p:cNvCxnSpPr>
          <p:nvPr/>
        </p:nvCxnSpPr>
        <p:spPr>
          <a:xfrm flipH="1">
            <a:off x="7093483" y="3409047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F12038E-C62A-AE37-334D-F9FACC30465E}"/>
              </a:ext>
            </a:extLst>
          </p:cNvPr>
          <p:cNvCxnSpPr>
            <a:cxnSpLocks/>
          </p:cNvCxnSpPr>
          <p:nvPr/>
        </p:nvCxnSpPr>
        <p:spPr>
          <a:xfrm flipH="1">
            <a:off x="1242475" y="5977496"/>
            <a:ext cx="76500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A817ED9-E1DE-E86A-DAE0-988A512AD37A}"/>
              </a:ext>
            </a:extLst>
          </p:cNvPr>
          <p:cNvCxnSpPr>
            <a:cxnSpLocks/>
          </p:cNvCxnSpPr>
          <p:nvPr/>
        </p:nvCxnSpPr>
        <p:spPr>
          <a:xfrm flipH="1">
            <a:off x="7101992" y="2616891"/>
            <a:ext cx="42141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BB15E38-543A-EB3B-BD86-5BFF20D111EC}"/>
              </a:ext>
            </a:extLst>
          </p:cNvPr>
          <p:cNvCxnSpPr>
            <a:cxnSpLocks/>
          </p:cNvCxnSpPr>
          <p:nvPr/>
        </p:nvCxnSpPr>
        <p:spPr>
          <a:xfrm flipH="1">
            <a:off x="1412179" y="4333556"/>
            <a:ext cx="12653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6">
            <a:extLst>
              <a:ext uri="{FF2B5EF4-FFF2-40B4-BE49-F238E27FC236}">
                <a16:creationId xmlns:a16="http://schemas.microsoft.com/office/drawing/2014/main" id="{0477E089-45FE-9DCB-FD24-3EFF211ABBB4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90C69804-D0DC-0322-64FF-7D900F59126E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D731087D-7F30-9F75-A02D-A58753605B1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06BF5044-6A6B-3E4C-9519-FE517857D4A4}"/>
              </a:ext>
            </a:extLst>
          </p:cNvPr>
          <p:cNvSpPr txBox="1"/>
          <p:nvPr/>
        </p:nvSpPr>
        <p:spPr>
          <a:xfrm>
            <a:off x="3419999" y="718699"/>
            <a:ext cx="8138337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DNS COMPRESSION</a:t>
            </a:r>
          </a:p>
        </p:txBody>
      </p:sp>
    </p:spTree>
    <p:extLst>
      <p:ext uri="{BB962C8B-B14F-4D97-AF65-F5344CB8AC3E}">
        <p14:creationId xmlns:p14="http://schemas.microsoft.com/office/powerpoint/2010/main" val="14225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1999376"/>
            <a:ext cx="10984429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PolarDNS has multiple features related to compression which allow you 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95289" lvl="2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Create compression loops (referencing to self, referencing to another string which references back)</a:t>
            </a:r>
          </a:p>
          <a:p>
            <a:pPr marL="895289" lvl="2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95289" lvl="2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Manipulate the compression offsets in different fields</a:t>
            </a:r>
          </a:p>
          <a:p>
            <a:pPr marL="590520" lvl="1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Could lead to malformations and DoS issues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92AB7274-DFDD-0C37-B68C-00D71B5B29D6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35510FCB-8EA6-D138-F063-E8B312BA5C45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2DCC9F40-5555-8065-5C4F-21872577F48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A8551C1-712E-59DE-0D96-58F4B06862CE}"/>
              </a:ext>
            </a:extLst>
          </p:cNvPr>
          <p:cNvSpPr txBox="1"/>
          <p:nvPr/>
        </p:nvSpPr>
        <p:spPr>
          <a:xfrm>
            <a:off x="3419999" y="718699"/>
            <a:ext cx="8138337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BAD DNS COMPRESSION</a:t>
            </a:r>
          </a:p>
        </p:txBody>
      </p:sp>
    </p:spTree>
    <p:extLst>
      <p:ext uri="{BB962C8B-B14F-4D97-AF65-F5344CB8AC3E}">
        <p14:creationId xmlns:p14="http://schemas.microsoft.com/office/powerpoint/2010/main" val="28154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DD24ECB4-CAA1-CFF2-E8C9-8B3426CDA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7" y="1688930"/>
            <a:ext cx="9172930" cy="24101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A69B6-613D-81FC-6A2A-E4A1EAA7B5CB}"/>
              </a:ext>
            </a:extLst>
          </p:cNvPr>
          <p:cNvCxnSpPr>
            <a:cxnSpLocks/>
          </p:cNvCxnSpPr>
          <p:nvPr/>
        </p:nvCxnSpPr>
        <p:spPr>
          <a:xfrm flipH="1">
            <a:off x="1486840" y="1917568"/>
            <a:ext cx="200522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4B7C3-4B62-7D74-7A8F-3A39108C80F0}"/>
              </a:ext>
            </a:extLst>
          </p:cNvPr>
          <p:cNvCxnSpPr>
            <a:cxnSpLocks/>
          </p:cNvCxnSpPr>
          <p:nvPr/>
        </p:nvCxnSpPr>
        <p:spPr>
          <a:xfrm flipH="1">
            <a:off x="1111095" y="2211858"/>
            <a:ext cx="4879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9D322E08-5062-A889-BD32-4484D5F5EBA6}"/>
              </a:ext>
            </a:extLst>
          </p:cNvPr>
          <p:cNvSpPr txBox="1"/>
          <p:nvPr/>
        </p:nvSpPr>
        <p:spPr>
          <a:xfrm>
            <a:off x="5644055" y="4544475"/>
            <a:ext cx="3468414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Malformed packet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3880A865-4F2F-91F5-F56A-D03FBBDB3C65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3" name="AutoShape 7">
              <a:extLst>
                <a:ext uri="{FF2B5EF4-FFF2-40B4-BE49-F238E27FC236}">
                  <a16:creationId xmlns:a16="http://schemas.microsoft.com/office/drawing/2014/main" id="{4F299868-EDBC-76BC-6008-812EF11BD0EB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4" name="AutoShape 8">
              <a:extLst>
                <a:ext uri="{FF2B5EF4-FFF2-40B4-BE49-F238E27FC236}">
                  <a16:creationId xmlns:a16="http://schemas.microsoft.com/office/drawing/2014/main" id="{E6B833C8-187C-BAB9-62A6-BF582E344CE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CD1359-C486-0C2F-80A8-0751C83EC52E}"/>
              </a:ext>
            </a:extLst>
          </p:cNvPr>
          <p:cNvSpPr txBox="1"/>
          <p:nvPr/>
        </p:nvSpPr>
        <p:spPr>
          <a:xfrm>
            <a:off x="3419999" y="718699"/>
            <a:ext cx="8138337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BAD DNS COMPRESSION</a:t>
            </a:r>
          </a:p>
        </p:txBody>
      </p:sp>
    </p:spTree>
    <p:extLst>
      <p:ext uri="{BB962C8B-B14F-4D97-AF65-F5344CB8AC3E}">
        <p14:creationId xmlns:p14="http://schemas.microsoft.com/office/powerpoint/2010/main" val="378470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3D49131-A5DB-3EB6-A2A8-F5C4137ED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5" y="1466143"/>
            <a:ext cx="10026407" cy="48610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2EB39D-771D-9F5D-ED5F-B740BBB25DFF}"/>
              </a:ext>
            </a:extLst>
          </p:cNvPr>
          <p:cNvCxnSpPr>
            <a:cxnSpLocks/>
          </p:cNvCxnSpPr>
          <p:nvPr/>
        </p:nvCxnSpPr>
        <p:spPr>
          <a:xfrm flipH="1">
            <a:off x="2316938" y="5204652"/>
            <a:ext cx="26606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">
            <a:extLst>
              <a:ext uri="{FF2B5EF4-FFF2-40B4-BE49-F238E27FC236}">
                <a16:creationId xmlns:a16="http://schemas.microsoft.com/office/drawing/2014/main" id="{6CBDAA59-5B7D-C096-9649-E2CA43E49B70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3" name="AutoShape 7">
              <a:extLst>
                <a:ext uri="{FF2B5EF4-FFF2-40B4-BE49-F238E27FC236}">
                  <a16:creationId xmlns:a16="http://schemas.microsoft.com/office/drawing/2014/main" id="{B2FDE0DA-4DCE-195E-64C1-18D571771CFA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68943635-1A69-3706-642B-024172F4E01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50B63A8D-3EDD-EBA7-3E75-99CDA5F804E3}"/>
              </a:ext>
            </a:extLst>
          </p:cNvPr>
          <p:cNvSpPr txBox="1"/>
          <p:nvPr/>
        </p:nvSpPr>
        <p:spPr>
          <a:xfrm>
            <a:off x="3419999" y="718699"/>
            <a:ext cx="8138337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BAD DNS COMPRESSION – VARIANT 1</a:t>
            </a:r>
          </a:p>
        </p:txBody>
      </p:sp>
    </p:spTree>
    <p:extLst>
      <p:ext uri="{BB962C8B-B14F-4D97-AF65-F5344CB8AC3E}">
        <p14:creationId xmlns:p14="http://schemas.microsoft.com/office/powerpoint/2010/main" val="1269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8D41CC-0158-E375-2F04-DC6AE139E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7" y="1467893"/>
            <a:ext cx="10026408" cy="484812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13DDD2-1FB8-405F-5A36-FA65D227F544}"/>
              </a:ext>
            </a:extLst>
          </p:cNvPr>
          <p:cNvCxnSpPr>
            <a:cxnSpLocks/>
          </p:cNvCxnSpPr>
          <p:nvPr/>
        </p:nvCxnSpPr>
        <p:spPr>
          <a:xfrm flipH="1">
            <a:off x="2362658" y="5981892"/>
            <a:ext cx="26606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">
            <a:extLst>
              <a:ext uri="{FF2B5EF4-FFF2-40B4-BE49-F238E27FC236}">
                <a16:creationId xmlns:a16="http://schemas.microsoft.com/office/drawing/2014/main" id="{585AF80B-DAB5-1257-BC3F-506D0F47D0D7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3" name="AutoShape 7">
              <a:extLst>
                <a:ext uri="{FF2B5EF4-FFF2-40B4-BE49-F238E27FC236}">
                  <a16:creationId xmlns:a16="http://schemas.microsoft.com/office/drawing/2014/main" id="{D962A1DF-C198-222E-B3EB-DE4ABBA58BAF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ABB0B29E-1AE0-6AFE-DAA2-97CD22498F3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E6355976-64EE-3BFC-D63F-DC73823BA7F3}"/>
              </a:ext>
            </a:extLst>
          </p:cNvPr>
          <p:cNvSpPr txBox="1"/>
          <p:nvPr/>
        </p:nvSpPr>
        <p:spPr>
          <a:xfrm>
            <a:off x="3419999" y="718699"/>
            <a:ext cx="8138337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BAD DNS COMPRESSION – VARIANT 2</a:t>
            </a:r>
          </a:p>
        </p:txBody>
      </p:sp>
    </p:spTree>
    <p:extLst>
      <p:ext uri="{BB962C8B-B14F-4D97-AF65-F5344CB8AC3E}">
        <p14:creationId xmlns:p14="http://schemas.microsoft.com/office/powerpoint/2010/main" val="1679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27EE96-84CB-FB5E-3B56-109F5A131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6" y="1466143"/>
            <a:ext cx="10026407" cy="482337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DD6B2F-6C15-AB7D-9475-355682F33EA9}"/>
              </a:ext>
            </a:extLst>
          </p:cNvPr>
          <p:cNvCxnSpPr>
            <a:cxnSpLocks/>
          </p:cNvCxnSpPr>
          <p:nvPr/>
        </p:nvCxnSpPr>
        <p:spPr>
          <a:xfrm flipH="1">
            <a:off x="2385518" y="5951412"/>
            <a:ext cx="26606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68956A-77FB-2B3F-4A73-F0387F02D3D6}"/>
              </a:ext>
            </a:extLst>
          </p:cNvPr>
          <p:cNvCxnSpPr>
            <a:cxnSpLocks/>
          </p:cNvCxnSpPr>
          <p:nvPr/>
        </p:nvCxnSpPr>
        <p:spPr>
          <a:xfrm flipH="1">
            <a:off x="2316938" y="5166552"/>
            <a:ext cx="26606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6">
            <a:extLst>
              <a:ext uri="{FF2B5EF4-FFF2-40B4-BE49-F238E27FC236}">
                <a16:creationId xmlns:a16="http://schemas.microsoft.com/office/drawing/2014/main" id="{925C59E5-DA50-A3AC-F7B1-CC91150BACB4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0C502725-A8B6-EAE6-4792-1B427EFF35D8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FD70991-3DDA-E5B8-FC3F-8D71D7A8F7F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DE586B69-C616-11F0-9B1B-456C64563A0A}"/>
              </a:ext>
            </a:extLst>
          </p:cNvPr>
          <p:cNvSpPr txBox="1"/>
          <p:nvPr/>
        </p:nvSpPr>
        <p:spPr>
          <a:xfrm>
            <a:off x="3419999" y="718699"/>
            <a:ext cx="8138337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BAD DNS COMPRESSION – VARIANT 3</a:t>
            </a:r>
          </a:p>
        </p:txBody>
      </p:sp>
    </p:spTree>
    <p:extLst>
      <p:ext uri="{BB962C8B-B14F-4D97-AF65-F5344CB8AC3E}">
        <p14:creationId xmlns:p14="http://schemas.microsoft.com/office/powerpoint/2010/main" val="397513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2214532"/>
            <a:ext cx="11395263" cy="28611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Public DNS resolvers (Google, Cloudflare, Quad9, OpenDNS ..)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server of your ISP, your employer, school, coffee shop ..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server running in your network e.g., your home network router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resolver running on your system (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systemd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-resolved ..)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Any custom-built DNS resolver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26D0231F-370B-D7AB-BEB8-D5F39746A30C}"/>
              </a:ext>
            </a:extLst>
          </p:cNvPr>
          <p:cNvSpPr/>
          <p:nvPr/>
        </p:nvSpPr>
        <p:spPr>
          <a:xfrm rot="8125329">
            <a:off x="6777986" y="5021476"/>
            <a:ext cx="419686" cy="745515"/>
          </a:xfrm>
          <a:prstGeom prst="downArrow">
            <a:avLst/>
          </a:prstGeom>
          <a:solidFill>
            <a:schemeClr val="accent4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E5D77C9-AF86-A949-1B5E-9A05D98FCD6A}"/>
              </a:ext>
            </a:extLst>
          </p:cNvPr>
          <p:cNvSpPr txBox="1"/>
          <p:nvPr/>
        </p:nvSpPr>
        <p:spPr>
          <a:xfrm>
            <a:off x="7398930" y="5754029"/>
            <a:ext cx="3810464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accent4"/>
                </a:solidFill>
                <a:latin typeface="Nimbus Sans L 4"/>
              </a:rPr>
              <a:t>OUR TARGETS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87DA69-D2A7-77CD-3117-86CFADD26DDA}"/>
              </a:ext>
            </a:extLst>
          </p:cNvPr>
          <p:cNvSpPr/>
          <p:nvPr/>
        </p:nvSpPr>
        <p:spPr>
          <a:xfrm>
            <a:off x="267630" y="1907928"/>
            <a:ext cx="11285034" cy="3048912"/>
          </a:xfrm>
          <a:prstGeom prst="roundRect">
            <a:avLst/>
          </a:prstGeom>
          <a:noFill/>
          <a:ln w="19050">
            <a:solidFill>
              <a:schemeClr val="accent4"/>
            </a:solidFill>
            <a:prstDash val="dash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5D1A2B-9AF8-4180-9682-35644DEB7244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9D22E3B1-480E-43EC-B70E-C8AB3CE99438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6AE649C9-4E0C-D4AD-E4EC-C1FD6E682B8E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24FED33F-D25D-7537-0BC4-2CD32D9E2850}"/>
              </a:ext>
            </a:extLst>
          </p:cNvPr>
          <p:cNvSpPr txBox="1"/>
          <p:nvPr/>
        </p:nvSpPr>
        <p:spPr>
          <a:xfrm>
            <a:off x="3419999" y="718699"/>
            <a:ext cx="8459705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RECURSIVE DNS RESOLVERS</a:t>
            </a:r>
          </a:p>
        </p:txBody>
      </p:sp>
    </p:spTree>
    <p:extLst>
      <p:ext uri="{BB962C8B-B14F-4D97-AF65-F5344CB8AC3E}">
        <p14:creationId xmlns:p14="http://schemas.microsoft.com/office/powerpoint/2010/main" val="19019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D87A5F-B122-7D9C-0960-0B1B276472DF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17703-BCC2-EF39-9B0D-3371A82F55D6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37335-86D6-BC03-1580-B09F91CABBDF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Client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0EF983-E3A9-6BBE-76EE-1FD9022725EE}"/>
              </a:ext>
            </a:extLst>
          </p:cNvPr>
          <p:cNvSpPr/>
          <p:nvPr/>
        </p:nvSpPr>
        <p:spPr>
          <a:xfrm>
            <a:off x="1794947" y="3808477"/>
            <a:ext cx="376319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1.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3502B78-2ABD-F396-71AE-A0419013B171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64B087-5CEC-D352-E9F9-0E1EC99A429E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>
            <a:off x="3559327" y="2369728"/>
            <a:ext cx="4075753" cy="0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46B3C87-0E44-5DA5-47A1-3EACB62A0664}"/>
              </a:ext>
            </a:extLst>
          </p:cNvPr>
          <p:cNvSpPr/>
          <p:nvPr/>
        </p:nvSpPr>
        <p:spPr>
          <a:xfrm>
            <a:off x="5349999" y="1947243"/>
            <a:ext cx="475073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2.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B099B01-FB24-8B42-CF54-792DA74705B8}"/>
              </a:ext>
            </a:extLst>
          </p:cNvPr>
          <p:cNvCxnSpPr>
            <a:cxnSpLocks/>
          </p:cNvCxnSpPr>
          <p:nvPr/>
        </p:nvCxnSpPr>
        <p:spPr>
          <a:xfrm flipH="1">
            <a:off x="3566011" y="2675795"/>
            <a:ext cx="4062875" cy="0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A18CA1F-76E5-CD18-F1A2-3F3EC8FD526E}"/>
              </a:ext>
            </a:extLst>
          </p:cNvPr>
          <p:cNvSpPr/>
          <p:nvPr/>
        </p:nvSpPr>
        <p:spPr>
          <a:xfrm>
            <a:off x="5348572" y="2735912"/>
            <a:ext cx="47506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3.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2EBC0E-5A1D-110C-100D-99BB1A839D28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5F09EA2-928B-DAED-5209-47CD5542B958}"/>
              </a:ext>
            </a:extLst>
          </p:cNvPr>
          <p:cNvSpPr/>
          <p:nvPr/>
        </p:nvSpPr>
        <p:spPr>
          <a:xfrm>
            <a:off x="2524742" y="3803647"/>
            <a:ext cx="35392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4.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A45892-0637-5259-29B8-96B79594B9A2}"/>
              </a:ext>
            </a:extLst>
          </p:cNvPr>
          <p:cNvSpPr/>
          <p:nvPr/>
        </p:nvSpPr>
        <p:spPr>
          <a:xfrm>
            <a:off x="7869388" y="1714355"/>
            <a:ext cx="1842619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accent6"/>
                </a:solidFill>
                <a:latin typeface="NimbusSan" pitchFamily="2" charset="77"/>
              </a:rPr>
              <a:t>example.com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4D3CBE-7A14-BCE0-A976-A2E7F032B389}"/>
              </a:ext>
            </a:extLst>
          </p:cNvPr>
          <p:cNvSpPr/>
          <p:nvPr/>
        </p:nvSpPr>
        <p:spPr>
          <a:xfrm>
            <a:off x="-53992" y="3123036"/>
            <a:ext cx="2188828" cy="5663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What is the IP of </a:t>
            </a:r>
            <a:r>
              <a:rPr lang="en-US" sz="1600" u="sng" dirty="0">
                <a:solidFill>
                  <a:schemeClr val="bg1"/>
                </a:solidFill>
                <a:latin typeface="NimbusSan" pitchFamily="2" charset="77"/>
              </a:rPr>
              <a:t>www.example.com 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? 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5A6F83-3B5C-3B59-B0E6-3ACA320E0CEB}"/>
              </a:ext>
            </a:extLst>
          </p:cNvPr>
          <p:cNvSpPr/>
          <p:nvPr/>
        </p:nvSpPr>
        <p:spPr>
          <a:xfrm>
            <a:off x="5440058" y="1770396"/>
            <a:ext cx="2188828" cy="5663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What is the IP of </a:t>
            </a:r>
            <a:r>
              <a:rPr lang="en-US" sz="1600" u="sng" dirty="0">
                <a:solidFill>
                  <a:schemeClr val="bg1"/>
                </a:solidFill>
                <a:latin typeface="NimbusSan" pitchFamily="2" charset="77"/>
              </a:rPr>
              <a:t>www.example.com 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? 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12A618-7777-7DE9-4C71-D8F0BC96010D}"/>
              </a:ext>
            </a:extLst>
          </p:cNvPr>
          <p:cNvSpPr/>
          <p:nvPr/>
        </p:nvSpPr>
        <p:spPr>
          <a:xfrm>
            <a:off x="3690210" y="2681647"/>
            <a:ext cx="1932282" cy="5663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u="sng" dirty="0">
                <a:solidFill>
                  <a:schemeClr val="bg1"/>
                </a:solidFill>
                <a:latin typeface="NimbusSan" pitchFamily="2" charset="77"/>
              </a:rPr>
              <a:t>www.example.com 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has IP of </a:t>
            </a:r>
            <a:r>
              <a:rPr lang="en-US" sz="1600" dirty="0">
                <a:solidFill>
                  <a:schemeClr val="accent4"/>
                </a:solidFill>
                <a:latin typeface="NimbusSan" pitchFamily="2" charset="77"/>
              </a:rPr>
              <a:t>1.2.3.4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9471CC-6B90-5ADB-4A49-D5E75367AE5D}"/>
              </a:ext>
            </a:extLst>
          </p:cNvPr>
          <p:cNvSpPr/>
          <p:nvPr/>
        </p:nvSpPr>
        <p:spPr>
          <a:xfrm>
            <a:off x="2533718" y="4293248"/>
            <a:ext cx="1932282" cy="5663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u="sng" dirty="0">
                <a:solidFill>
                  <a:schemeClr val="bg1"/>
                </a:solidFill>
                <a:latin typeface="NimbusSan" pitchFamily="2" charset="77"/>
              </a:rPr>
              <a:t>www.example.com 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has IP of </a:t>
            </a:r>
            <a:r>
              <a:rPr lang="en-US" sz="1600" dirty="0">
                <a:solidFill>
                  <a:schemeClr val="accent4"/>
                </a:solidFill>
                <a:latin typeface="NimbusSan" pitchFamily="2" charset="77"/>
              </a:rPr>
              <a:t>1.2.3.4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767D67-E082-DA70-8FE4-BCE0F383E474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Authoritative      DNS server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E82893-E102-B385-A2EF-8274A587C979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Authoritative      DNS server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06B1DD2-D68E-C42B-2516-558DE123C801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3245E9B6-C0C9-9F5F-F6B4-41508F7C8681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4DB72BAB-BC22-81AA-3683-BCA27CE4606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662E12F9-996F-85FE-0620-0504875C8D30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TYPICAL DNS COMMUNICATION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45AF55B-E816-BEBD-97C2-B5F2F2AFFF4F}"/>
              </a:ext>
            </a:extLst>
          </p:cNvPr>
          <p:cNvSpPr/>
          <p:nvPr/>
        </p:nvSpPr>
        <p:spPr>
          <a:xfrm rot="8125329">
            <a:off x="3126544" y="2814493"/>
            <a:ext cx="335017" cy="828293"/>
          </a:xfrm>
          <a:prstGeom prst="downArrow">
            <a:avLst/>
          </a:prstGeom>
          <a:solidFill>
            <a:schemeClr val="accent4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FF5452-5093-FC22-FE66-98F20A24BF8D}"/>
              </a:ext>
            </a:extLst>
          </p:cNvPr>
          <p:cNvSpPr txBox="1"/>
          <p:nvPr/>
        </p:nvSpPr>
        <p:spPr>
          <a:xfrm>
            <a:off x="3650431" y="3622451"/>
            <a:ext cx="3810464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accent4"/>
                </a:solidFill>
                <a:latin typeface="Nimbus Sans L 4"/>
              </a:rPr>
              <a:t>OUR TARGET</a:t>
            </a:r>
            <a:endParaRPr lang="en-US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3AFFEAC9-F745-6EE0-6383-C62F9EB9F066}"/>
              </a:ext>
            </a:extLst>
          </p:cNvPr>
          <p:cNvSpPr txBox="1"/>
          <p:nvPr/>
        </p:nvSpPr>
        <p:spPr>
          <a:xfrm>
            <a:off x="4840017" y="4455148"/>
            <a:ext cx="7078712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spc="94" dirty="0">
                <a:solidFill>
                  <a:schemeClr val="bg1"/>
                </a:solidFill>
                <a:latin typeface="Nimbus Sans L 1"/>
              </a:rPr>
              <a:t>MISSION OBJECTIVE:</a:t>
            </a:r>
          </a:p>
          <a:p>
            <a:r>
              <a:rPr lang="en-US" sz="2800" spc="94" dirty="0">
                <a:solidFill>
                  <a:schemeClr val="bg1"/>
                </a:solidFill>
                <a:latin typeface="Nimbus Sans L 1"/>
              </a:rPr>
              <a:t>Conduct a </a:t>
            </a: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PENETRATION TEST</a:t>
            </a:r>
            <a:r>
              <a:rPr lang="en-US" sz="2800" spc="94" dirty="0">
                <a:solidFill>
                  <a:schemeClr val="bg1"/>
                </a:solidFill>
                <a:latin typeface="Nimbus Sans L 1"/>
              </a:rPr>
              <a:t> of the </a:t>
            </a:r>
            <a:r>
              <a:rPr lang="en-US" sz="2800" spc="94" dirty="0">
                <a:solidFill>
                  <a:schemeClr val="accent5"/>
                </a:solidFill>
                <a:latin typeface="Nimbus Sans L 1"/>
              </a:rPr>
              <a:t>TARGET</a:t>
            </a:r>
            <a:endParaRPr lang="en-US" sz="1177" spc="94" dirty="0">
              <a:solidFill>
                <a:schemeClr val="accent5"/>
              </a:solidFill>
              <a:latin typeface="Nimbus Sans L 1"/>
            </a:endParaRPr>
          </a:p>
        </p:txBody>
      </p:sp>
      <p:pic>
        <p:nvPicPr>
          <p:cNvPr id="29" name="Graphic 28" descr="Laptop with solid fill">
            <a:extLst>
              <a:ext uri="{FF2B5EF4-FFF2-40B4-BE49-F238E27FC236}">
                <a16:creationId xmlns:a16="http://schemas.microsoft.com/office/drawing/2014/main" id="{1810CD7C-B22E-774F-6FD2-19C8F6A25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83" y="5290612"/>
            <a:ext cx="724702" cy="5798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AE7B66-117A-CE17-B8F6-77F49127FC4D}"/>
              </a:ext>
            </a:extLst>
          </p:cNvPr>
          <p:cNvSpPr/>
          <p:nvPr/>
        </p:nvSpPr>
        <p:spPr>
          <a:xfrm>
            <a:off x="1259352" y="2169864"/>
            <a:ext cx="2323624" cy="651905"/>
          </a:xfrm>
          <a:prstGeom prst="rect">
            <a:avLst/>
          </a:prstGeom>
          <a:noFill/>
          <a:ln w="38100" cmpd="dbl">
            <a:solidFill>
              <a:schemeClr val="accent5"/>
            </a:solidFill>
            <a:prstDash val="solid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9303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3" grpId="0" animBg="1"/>
      <p:bldP spid="50" grpId="0"/>
      <p:bldP spid="71" grpId="0"/>
      <p:bldP spid="72" grpId="0"/>
      <p:bldP spid="81" grpId="0"/>
      <p:bldP spid="98" grpId="0"/>
      <p:bldP spid="109" grpId="0"/>
      <p:bldP spid="121" grpId="0"/>
      <p:bldP spid="2" grpId="0"/>
      <p:bldP spid="3" grpId="0"/>
      <p:bldP spid="4" grpId="0"/>
      <p:bldP spid="5" grpId="0"/>
      <p:bldP spid="10" grpId="0" animBg="1"/>
      <p:bldP spid="11" grpId="0" animBg="1"/>
      <p:bldP spid="9" grpId="0" animBg="1"/>
      <p:bldP spid="14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2858683" y="3161106"/>
            <a:ext cx="8459705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HOW DO YOU PENTEST A DNS RESOLVER?</a:t>
            </a:r>
          </a:p>
        </p:txBody>
      </p:sp>
    </p:spTree>
    <p:extLst>
      <p:ext uri="{BB962C8B-B14F-4D97-AF65-F5344CB8AC3E}">
        <p14:creationId xmlns:p14="http://schemas.microsoft.com/office/powerpoint/2010/main" val="126539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logo with a dragon and smoke&#10;&#10;Description automatically generated">
            <a:extLst>
              <a:ext uri="{FF2B5EF4-FFF2-40B4-BE49-F238E27FC236}">
                <a16:creationId xmlns:a16="http://schemas.microsoft.com/office/drawing/2014/main" id="{139EA6BE-6B37-6A83-E560-05792610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370" y="1651370"/>
            <a:ext cx="8158170" cy="4511561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44220193-A389-A6DF-629E-B1DDA631A503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59819EFA-F351-FE38-285D-9777276FE7E9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5A51D857-0AD9-DAFC-D5A8-1B3D2F49C0C2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B712310-9AB8-B64F-A0FE-0006629CF9B7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PENTESTING A DNS RESOLVER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8827B8-1213-6091-5796-F56D34816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3176" y="1112901"/>
            <a:ext cx="4135318" cy="2316099"/>
          </a:xfrm>
          <a:prstGeom prst="rect">
            <a:avLst/>
          </a:prstGeom>
        </p:spPr>
      </p:pic>
      <p:pic>
        <p:nvPicPr>
          <p:cNvPr id="11" name="Picture 10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CBD661F4-BC15-79E4-25CA-47312E91E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46" y="3429000"/>
            <a:ext cx="2140512" cy="2912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CD60C9-08D1-D188-BCD2-F5410EF21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2992" y="3923243"/>
            <a:ext cx="4066974" cy="2139123"/>
          </a:xfrm>
          <a:prstGeom prst="rect">
            <a:avLst/>
          </a:prstGeom>
        </p:spPr>
      </p:pic>
      <p:pic>
        <p:nvPicPr>
          <p:cNvPr id="24" name="Picture 23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68DE77F9-27CC-53E5-E91E-1E47BD28AA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72" y="1363152"/>
            <a:ext cx="4800483" cy="144994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B390D59-42E4-0793-8942-FBDE37BA7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490" y="1786136"/>
            <a:ext cx="5976045" cy="4222107"/>
          </a:xfrm>
          <a:prstGeom prst="rect">
            <a:avLst/>
          </a:prstGeom>
        </p:spPr>
      </p:pic>
      <p:pic>
        <p:nvPicPr>
          <p:cNvPr id="7" name="Picture 6" descr="A screenshot of a web browser&#10;&#10;Description automatically generated">
            <a:extLst>
              <a:ext uri="{FF2B5EF4-FFF2-40B4-BE49-F238E27FC236}">
                <a16:creationId xmlns:a16="http://schemas.microsoft.com/office/drawing/2014/main" id="{26A6A395-92EC-4272-E7F0-8411974F5E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49" y="2022749"/>
            <a:ext cx="3365500" cy="23241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05E19C2-B83F-44B7-13F1-D7B9CA5C1B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71" y="2183660"/>
            <a:ext cx="3225800" cy="23114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DE08CC2-A99D-C9DC-9952-35FA98A789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172" y="3897077"/>
            <a:ext cx="3149600" cy="2235200"/>
          </a:xfrm>
          <a:prstGeom prst="rect">
            <a:avLst/>
          </a:prstGeom>
        </p:spPr>
      </p:pic>
      <p:pic>
        <p:nvPicPr>
          <p:cNvPr id="20" name="Picture 19" descr="A picture containing text, window, electronics&#10;&#10;Description automatically generated">
            <a:extLst>
              <a:ext uri="{FF2B5EF4-FFF2-40B4-BE49-F238E27FC236}">
                <a16:creationId xmlns:a16="http://schemas.microsoft.com/office/drawing/2014/main" id="{03A789E6-C53B-B183-67FC-7B7FCA2DEA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7091" y="2380985"/>
            <a:ext cx="6197961" cy="3366687"/>
          </a:xfrm>
          <a:prstGeom prst="rect">
            <a:avLst/>
          </a:prstGeom>
        </p:spPr>
      </p:pic>
      <p:pic>
        <p:nvPicPr>
          <p:cNvPr id="3" name="Picture 2" descr="A low polygon of a person sitting down&#10;&#10;Description automatically generated">
            <a:extLst>
              <a:ext uri="{FF2B5EF4-FFF2-40B4-BE49-F238E27FC236}">
                <a16:creationId xmlns:a16="http://schemas.microsoft.com/office/drawing/2014/main" id="{10F42253-0BE8-AB7C-D049-FF394FDD5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741" y="2484218"/>
            <a:ext cx="2177546" cy="295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D87A5F-B122-7D9C-0960-0B1B276472DF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17703-BCC2-EF39-9B0D-3371A82F55D6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37335-86D6-BC03-1580-B09F91CABBDF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Client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2EBC0E-5A1D-110C-100D-99BB1A839D28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Laptop with solid fill">
            <a:extLst>
              <a:ext uri="{FF2B5EF4-FFF2-40B4-BE49-F238E27FC236}">
                <a16:creationId xmlns:a16="http://schemas.microsoft.com/office/drawing/2014/main" id="{1810CD7C-B22E-774F-6FD2-19C8F6A25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83" y="5290612"/>
            <a:ext cx="724702" cy="57980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CF8FBD0-2579-B850-D14E-1BD78DC46652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3" name="AutoShape 7">
              <a:extLst>
                <a:ext uri="{FF2B5EF4-FFF2-40B4-BE49-F238E27FC236}">
                  <a16:creationId xmlns:a16="http://schemas.microsoft.com/office/drawing/2014/main" id="{8137AA12-3379-6128-2019-191D2BD12D92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4" name="AutoShape 8">
              <a:extLst>
                <a:ext uri="{FF2B5EF4-FFF2-40B4-BE49-F238E27FC236}">
                  <a16:creationId xmlns:a16="http://schemas.microsoft.com/office/drawing/2014/main" id="{137F8615-1DD1-F4B8-94E3-6AE6726EBF60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3EDEB33-5B25-54D3-A1A7-B6CDA5282112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PENTESTING A DNS RESOLVER</a:t>
            </a:r>
          </a:p>
        </p:txBody>
      </p:sp>
    </p:spTree>
    <p:extLst>
      <p:ext uri="{BB962C8B-B14F-4D97-AF65-F5344CB8AC3E}">
        <p14:creationId xmlns:p14="http://schemas.microsoft.com/office/powerpoint/2010/main" val="1366239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D87A5F-B122-7D9C-0960-0B1B276472DF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17703-BCC2-EF39-9B0D-3371A82F55D6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37335-86D6-BC03-1580-B09F91CABBDF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      SME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2EBC0E-5A1D-110C-100D-99BB1A839D28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817F1-B5D0-6625-754F-267001164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753" y="5320069"/>
            <a:ext cx="1135035" cy="544817"/>
          </a:xfrm>
          <a:prstGeom prst="rect">
            <a:avLst/>
          </a:prstGeom>
        </p:spPr>
      </p:pic>
      <p:sp>
        <p:nvSpPr>
          <p:cNvPr id="16" name="TextBox 5">
            <a:extLst>
              <a:ext uri="{FF2B5EF4-FFF2-40B4-BE49-F238E27FC236}">
                <a16:creationId xmlns:a16="http://schemas.microsoft.com/office/drawing/2014/main" id="{85433702-2644-FFE2-B485-0788487A8C8E}"/>
              </a:ext>
            </a:extLst>
          </p:cNvPr>
          <p:cNvSpPr txBox="1"/>
          <p:nvPr/>
        </p:nvSpPr>
        <p:spPr>
          <a:xfrm rot="16200000">
            <a:off x="1219170" y="3964556"/>
            <a:ext cx="164169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spc="94" dirty="0">
                <a:solidFill>
                  <a:srgbClr val="FF0000"/>
                </a:solidFill>
                <a:latin typeface="Nimbus Sans L 1"/>
              </a:rPr>
              <a:t>Client-to-Server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35819CD-FE1C-B362-C85F-395E2C326E1D}"/>
              </a:ext>
            </a:extLst>
          </p:cNvPr>
          <p:cNvCxnSpPr>
            <a:cxnSpLocks/>
          </p:cNvCxnSpPr>
          <p:nvPr/>
        </p:nvCxnSpPr>
        <p:spPr>
          <a:xfrm flipV="1">
            <a:off x="2197389" y="2798034"/>
            <a:ext cx="0" cy="2502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C5300C42-8232-2EFF-7B42-A5FC9ADACCB1}"/>
              </a:ext>
            </a:extLst>
          </p:cNvPr>
          <p:cNvSpPr txBox="1"/>
          <p:nvPr/>
        </p:nvSpPr>
        <p:spPr>
          <a:xfrm>
            <a:off x="4636547" y="3392578"/>
            <a:ext cx="627195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Is this enough?</a:t>
            </a: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No!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C11EE5-E59E-820E-AEF1-F462C3A2C597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5" name="AutoShape 7">
              <a:extLst>
                <a:ext uri="{FF2B5EF4-FFF2-40B4-BE49-F238E27FC236}">
                  <a16:creationId xmlns:a16="http://schemas.microsoft.com/office/drawing/2014/main" id="{DDE411A2-FF81-F53F-044C-9F4B3BFE6C05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8" name="AutoShape 8">
              <a:extLst>
                <a:ext uri="{FF2B5EF4-FFF2-40B4-BE49-F238E27FC236}">
                  <a16:creationId xmlns:a16="http://schemas.microsoft.com/office/drawing/2014/main" id="{11420DCC-B7E3-56AA-8E3C-F56B5723B721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1F466118-5111-A207-4285-434044616388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PENTESTING A DNS RESOLVER</a:t>
            </a:r>
          </a:p>
        </p:txBody>
      </p:sp>
    </p:spTree>
    <p:extLst>
      <p:ext uri="{BB962C8B-B14F-4D97-AF65-F5344CB8AC3E}">
        <p14:creationId xmlns:p14="http://schemas.microsoft.com/office/powerpoint/2010/main" val="354133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4F58B0F-C6F0-4026-EC97-C560AFD52D4E}"/>
              </a:ext>
            </a:extLst>
          </p:cNvPr>
          <p:cNvCxnSpPr>
            <a:cxnSpLocks/>
          </p:cNvCxnSpPr>
          <p:nvPr/>
        </p:nvCxnSpPr>
        <p:spPr>
          <a:xfrm flipH="1">
            <a:off x="3559327" y="2675795"/>
            <a:ext cx="40695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D87A5F-B122-7D9C-0960-0B1B276472DF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117703-BCC2-EF39-9B0D-3371A82F55D6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63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37335-86D6-BC03-1580-B09F91CABBDF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      SME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>
            <a:off x="3559327" y="2369728"/>
            <a:ext cx="4075753" cy="0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A2EBC0E-5A1D-110C-100D-99BB1A839D28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905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8767D67-E082-DA70-8FE4-BCE0F383E474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test server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817F1-B5D0-6625-754F-267001164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753" y="5320069"/>
            <a:ext cx="1135035" cy="54481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33B1A9-BFF0-D8E4-9610-CF10AE6F56A9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96EEDCDD-CA39-112A-9896-904D0D41C561}"/>
              </a:ext>
            </a:extLst>
          </p:cNvPr>
          <p:cNvSpPr txBox="1"/>
          <p:nvPr/>
        </p:nvSpPr>
        <p:spPr>
          <a:xfrm>
            <a:off x="4870407" y="2435120"/>
            <a:ext cx="1765591" cy="481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94" dirty="0">
                <a:solidFill>
                  <a:srgbClr val="FF0000"/>
                </a:solidFill>
                <a:latin typeface="Nimbus Sans L 1"/>
              </a:rPr>
              <a:t>Server-to-Server</a:t>
            </a:r>
          </a:p>
          <a:p>
            <a:pPr>
              <a:lnSpc>
                <a:spcPts val="1648"/>
              </a:lnSpc>
            </a:pPr>
            <a:endParaRPr lang="en-US" sz="2400" spc="94" dirty="0">
              <a:solidFill>
                <a:schemeClr val="bg1"/>
              </a:solidFill>
              <a:latin typeface="Nimbus Sans L 1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0474809B-2EB4-774E-4374-7B911DD8B7EA}"/>
              </a:ext>
            </a:extLst>
          </p:cNvPr>
          <p:cNvSpPr txBox="1"/>
          <p:nvPr/>
        </p:nvSpPr>
        <p:spPr>
          <a:xfrm rot="16200000">
            <a:off x="1219170" y="3964556"/>
            <a:ext cx="1641698" cy="246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spc="94" dirty="0">
                <a:solidFill>
                  <a:srgbClr val="FF0000"/>
                </a:solidFill>
                <a:latin typeface="Nimbus Sans L 1"/>
              </a:rPr>
              <a:t>Client-to-Server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BFA234CA-6230-7D87-A394-0B99E9C50819}"/>
              </a:ext>
            </a:extLst>
          </p:cNvPr>
          <p:cNvSpPr txBox="1"/>
          <p:nvPr/>
        </p:nvSpPr>
        <p:spPr>
          <a:xfrm>
            <a:off x="4636546" y="3392578"/>
            <a:ext cx="725065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Is this enough?</a:t>
            </a: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No!</a:t>
            </a:r>
          </a:p>
          <a:p>
            <a:endParaRPr lang="en-US" sz="2400" spc="94" dirty="0">
              <a:solidFill>
                <a:schemeClr val="bg1"/>
              </a:solidFill>
              <a:latin typeface="Nimbus Sans L 1"/>
            </a:endParaRP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We need to test it also from the server-side!</a:t>
            </a: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We need a special setup!</a:t>
            </a:r>
          </a:p>
          <a:p>
            <a:endParaRPr lang="en-US" sz="2400" spc="94" dirty="0">
              <a:solidFill>
                <a:schemeClr val="bg1"/>
              </a:solidFill>
              <a:latin typeface="Nimbus Sans L 1"/>
            </a:endParaRPr>
          </a:p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We need a special DNS server for </a:t>
            </a:r>
            <a:r>
              <a:rPr lang="en-US" sz="2400" spc="94" dirty="0" err="1">
                <a:solidFill>
                  <a:schemeClr val="bg1"/>
                </a:solidFill>
                <a:latin typeface="Nimbus Sans L 1"/>
              </a:rPr>
              <a:t>pentesting</a:t>
            </a: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C8E1D4-FF20-2CF8-8B7D-29A521664535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9" name="AutoShape 7">
              <a:extLst>
                <a:ext uri="{FF2B5EF4-FFF2-40B4-BE49-F238E27FC236}">
                  <a16:creationId xmlns:a16="http://schemas.microsoft.com/office/drawing/2014/main" id="{7196010A-5D79-AC09-E966-6E183F816074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25EFBD1C-9FF9-6469-BD44-F8BC999B844C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2" name="TextBox 4">
            <a:extLst>
              <a:ext uri="{FF2B5EF4-FFF2-40B4-BE49-F238E27FC236}">
                <a16:creationId xmlns:a16="http://schemas.microsoft.com/office/drawing/2014/main" id="{611ABCFD-DC81-C3CE-BDD6-9BD8FB013A34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PENTESTING A DNS RESOLVER</a:t>
            </a:r>
          </a:p>
        </p:txBody>
      </p:sp>
    </p:spTree>
    <p:extLst>
      <p:ext uri="{BB962C8B-B14F-4D97-AF65-F5344CB8AC3E}">
        <p14:creationId xmlns:p14="http://schemas.microsoft.com/office/powerpoint/2010/main" val="199414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3447273" y="3161106"/>
            <a:ext cx="6117135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ATTACKING FROM THE SERVER-SIDE</a:t>
            </a:r>
          </a:p>
        </p:txBody>
      </p:sp>
    </p:spTree>
    <p:extLst>
      <p:ext uri="{BB962C8B-B14F-4D97-AF65-F5344CB8AC3E}">
        <p14:creationId xmlns:p14="http://schemas.microsoft.com/office/powerpoint/2010/main" val="53782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150616" y="2200248"/>
            <a:ext cx="11395263" cy="373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servers 101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Strategies for 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pentesting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a DNS resolver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Introducing                        for server-to-server attack scenarios 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                     usage examples and real-world applications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Conclusion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85E438-F751-9FCB-4A78-B19113607DA4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22331342-5535-BAB2-14C2-C03AE105F53F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72860EC7-22BF-9012-DF96-919CA45EE5B6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DEBCCDF0-7701-FBB5-5E25-F7B4A87431F2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AGENDA</a:t>
            </a:r>
          </a:p>
        </p:txBody>
      </p:sp>
      <p:pic>
        <p:nvPicPr>
          <p:cNvPr id="2" name="Picture 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A4004CC2-5212-EFED-E16B-61C481D2A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02" y="3653816"/>
            <a:ext cx="1939032" cy="444866"/>
          </a:xfrm>
          <a:prstGeom prst="rect">
            <a:avLst/>
          </a:prstGeom>
        </p:spPr>
      </p:pic>
      <p:pic>
        <p:nvPicPr>
          <p:cNvPr id="4" name="Picture 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0B52BA51-EA66-9770-5241-88EC67ED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0" y="4464584"/>
            <a:ext cx="1939032" cy="4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19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D87A5F-B122-7D9C-0960-0B1B276472DF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37335-86D6-BC03-1580-B09F91CABBDF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      SME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1817F1-B5D0-6625-754F-267001164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753" y="5320069"/>
            <a:ext cx="1135035" cy="544817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89654E8C-7B1D-0186-64B8-87E780A8E0D3}"/>
              </a:ext>
            </a:extLst>
          </p:cNvPr>
          <p:cNvSpPr txBox="1"/>
          <p:nvPr/>
        </p:nvSpPr>
        <p:spPr>
          <a:xfrm>
            <a:off x="4292866" y="3850945"/>
            <a:ext cx="714802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Requirements for server-side attack scenarios: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Purchase a domain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Get 2 VPS instances with public IPs (static)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Install PolarDNS server on both instances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In the domain registrar, delegate the domain to your nameservers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FAF7A5-BE8E-FB03-0841-51F0DDCE71D1}"/>
              </a:ext>
            </a:extLst>
          </p:cNvPr>
          <p:cNvSpPr/>
          <p:nvPr/>
        </p:nvSpPr>
        <p:spPr>
          <a:xfrm>
            <a:off x="7792066" y="1714355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accent6"/>
                </a:solidFill>
                <a:latin typeface="NimbusSan" pitchFamily="2" charset="77"/>
              </a:rPr>
              <a:t>attacker.com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4D1A98-176E-25E3-B405-B07309484767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F65074-6432-247C-5504-CAC840D948AF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983A87-2A7B-9DC0-7D60-DE59667A4D96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390A72-6315-F7A8-D0D8-BC0F2EAD0EC3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pic>
        <p:nvPicPr>
          <p:cNvPr id="27" name="Picture 26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48A47273-9436-DDEB-A237-835D91500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13" y="3004238"/>
            <a:ext cx="1939032" cy="444866"/>
          </a:xfrm>
          <a:prstGeom prst="rect">
            <a:avLst/>
          </a:prstGeom>
        </p:spPr>
      </p:pic>
      <p:pic>
        <p:nvPicPr>
          <p:cNvPr id="28" name="Picture 2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F4FE582F-3017-192F-5CA5-17B7C0931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73" y="2271250"/>
            <a:ext cx="1939032" cy="44486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959CA43-3075-8F92-45D0-DD8FAD098B85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10ADB201-319F-FA9B-1D2C-3F79BC6255DF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587A7FAE-BB83-4176-B326-7C9D10497F8F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7A5B214B-D9FD-EBEA-8572-39686FDBA0D6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SERVER-TO-SERVER APPROACH</a:t>
            </a:r>
          </a:p>
        </p:txBody>
      </p:sp>
    </p:spTree>
    <p:extLst>
      <p:ext uri="{BB962C8B-B14F-4D97-AF65-F5344CB8AC3E}">
        <p14:creationId xmlns:p14="http://schemas.microsoft.com/office/powerpoint/2010/main" val="41044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animBg="1"/>
      <p:bldP spid="20" grpId="0" animBg="1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3502B78-2ABD-F396-71AE-A0419013B171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64B087-5CEC-D352-E9F9-0E1EC99A429E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>
            <a:off x="3559327" y="2369728"/>
            <a:ext cx="4075753" cy="0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46B3C87-0E44-5DA5-47A1-3EACB62A0664}"/>
              </a:ext>
            </a:extLst>
          </p:cNvPr>
          <p:cNvSpPr/>
          <p:nvPr/>
        </p:nvSpPr>
        <p:spPr>
          <a:xfrm>
            <a:off x="5349999" y="1947243"/>
            <a:ext cx="475073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2.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A18CA1F-76E5-CD18-F1A2-3F3EC8FD526E}"/>
              </a:ext>
            </a:extLst>
          </p:cNvPr>
          <p:cNvSpPr/>
          <p:nvPr/>
        </p:nvSpPr>
        <p:spPr>
          <a:xfrm>
            <a:off x="5348572" y="2735912"/>
            <a:ext cx="47506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3.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A45892-0637-5259-29B8-96B79594B9A2}"/>
              </a:ext>
            </a:extLst>
          </p:cNvPr>
          <p:cNvSpPr/>
          <p:nvPr/>
        </p:nvSpPr>
        <p:spPr>
          <a:xfrm>
            <a:off x="7792066" y="1714355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accent6"/>
                </a:solidFill>
                <a:latin typeface="NimbusSan" pitchFamily="2" charset="77"/>
              </a:rPr>
              <a:t>attacker.com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22A3F5-9BD5-7D3F-6262-88A9AC4679B5}"/>
              </a:ext>
            </a:extLst>
          </p:cNvPr>
          <p:cNvSpPr/>
          <p:nvPr/>
        </p:nvSpPr>
        <p:spPr>
          <a:xfrm>
            <a:off x="3049176" y="2892909"/>
            <a:ext cx="422910" cy="381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992597-0AC6-4AE9-9D73-3E8DBD183C5C}"/>
              </a:ext>
            </a:extLst>
          </p:cNvPr>
          <p:cNvSpPr txBox="1"/>
          <p:nvPr/>
        </p:nvSpPr>
        <p:spPr>
          <a:xfrm>
            <a:off x="3110718" y="2899207"/>
            <a:ext cx="31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imbusSan" pitchFamily="2" charset="77"/>
              </a:rPr>
              <a:t>?</a:t>
            </a:r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07B9C8-29E1-E65A-9832-5C66C781CA7B}"/>
              </a:ext>
            </a:extLst>
          </p:cNvPr>
          <p:cNvSpPr/>
          <p:nvPr/>
        </p:nvSpPr>
        <p:spPr>
          <a:xfrm>
            <a:off x="2587455" y="4583311"/>
            <a:ext cx="422910" cy="381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0353FA-8E2B-34E4-1F61-01AD2B3FE9B2}"/>
              </a:ext>
            </a:extLst>
          </p:cNvPr>
          <p:cNvSpPr txBox="1"/>
          <p:nvPr/>
        </p:nvSpPr>
        <p:spPr>
          <a:xfrm>
            <a:off x="2648997" y="4589609"/>
            <a:ext cx="31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imbusSan" pitchFamily="2" charset="77"/>
              </a:rPr>
              <a:t>?</a:t>
            </a:r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8EAF3-5EC6-12A2-35F3-015E0356A81F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91497B-30DA-DBA7-45A2-A4206DCDB674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C88B54-2521-F084-063A-69D68E0978A8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26F7FC-1B57-FF5A-5D7E-6B2A9CC26BB7}"/>
              </a:ext>
            </a:extLst>
          </p:cNvPr>
          <p:cNvSpPr/>
          <p:nvPr/>
        </p:nvSpPr>
        <p:spPr>
          <a:xfrm>
            <a:off x="1259352" y="2169864"/>
            <a:ext cx="2323624" cy="651905"/>
          </a:xfrm>
          <a:prstGeom prst="rect">
            <a:avLst/>
          </a:prstGeom>
          <a:noFill/>
          <a:ln w="38100" cmpd="dbl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2ED555-7954-FD55-B5D7-96F46C539F75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156C-130B-4260-688C-0DAAC2A2895D}"/>
              </a:ext>
            </a:extLst>
          </p:cNvPr>
          <p:cNvSpPr/>
          <p:nvPr/>
        </p:nvSpPr>
        <p:spPr>
          <a:xfrm>
            <a:off x="1794947" y="3808477"/>
            <a:ext cx="376319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1.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C26F6-BD91-3BAF-DDED-88E8E747BC91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26AC9E-1A9C-2027-95C6-5969AEF69A5E}"/>
              </a:ext>
            </a:extLst>
          </p:cNvPr>
          <p:cNvSpPr/>
          <p:nvPr/>
        </p:nvSpPr>
        <p:spPr>
          <a:xfrm>
            <a:off x="2524742" y="3803647"/>
            <a:ext cx="35392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4.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E0636A7-273A-9F82-0EFF-C7B63EA16345}"/>
              </a:ext>
            </a:extLst>
          </p:cNvPr>
          <p:cNvCxnSpPr>
            <a:cxnSpLocks/>
          </p:cNvCxnSpPr>
          <p:nvPr/>
        </p:nvCxnSpPr>
        <p:spPr>
          <a:xfrm flipH="1">
            <a:off x="3559327" y="2675795"/>
            <a:ext cx="40695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C9ABF5D-181C-0EBF-000A-4A40DA62FB95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      SME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1B83525-08F4-C1B8-E0F1-09D8E070C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753" y="5320069"/>
            <a:ext cx="1135035" cy="544817"/>
          </a:xfrm>
          <a:prstGeom prst="rect">
            <a:avLst/>
          </a:prstGeom>
        </p:spPr>
      </p:pic>
      <p:sp>
        <p:nvSpPr>
          <p:cNvPr id="49" name="TextBox 5">
            <a:extLst>
              <a:ext uri="{FF2B5EF4-FFF2-40B4-BE49-F238E27FC236}">
                <a16:creationId xmlns:a16="http://schemas.microsoft.com/office/drawing/2014/main" id="{21A44793-AA63-7D65-BFAD-882708B277D7}"/>
              </a:ext>
            </a:extLst>
          </p:cNvPr>
          <p:cNvSpPr txBox="1"/>
          <p:nvPr/>
        </p:nvSpPr>
        <p:spPr>
          <a:xfrm>
            <a:off x="4292866" y="3850945"/>
            <a:ext cx="699798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Requirements for server-side attack scenarios: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Purchase a domain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Get 2 VPS instances with public IPs (static)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Install PolarDNS server on both instances</a:t>
            </a:r>
          </a:p>
          <a:p>
            <a:pPr marL="761970" lvl="1" indent="-457200">
              <a:buFont typeface="+mj-lt"/>
              <a:buAutoNum type="arabicPeriod"/>
            </a:pPr>
            <a:r>
              <a:rPr lang="en-US" sz="2400" spc="94" dirty="0">
                <a:solidFill>
                  <a:schemeClr val="bg1"/>
                </a:solidFill>
                <a:latin typeface="Nimbus Sans L 1"/>
              </a:rPr>
              <a:t>In the domain registrar, delegate the domain to your nameservers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12958E-F6B8-A8B5-4BBC-D319D41971F9}"/>
              </a:ext>
            </a:extLst>
          </p:cNvPr>
          <p:cNvSpPr/>
          <p:nvPr/>
        </p:nvSpPr>
        <p:spPr>
          <a:xfrm>
            <a:off x="192504" y="3123036"/>
            <a:ext cx="1942331" cy="5663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What is the IP of </a:t>
            </a:r>
            <a:r>
              <a:rPr lang="en-US" sz="1600" u="sng" dirty="0" err="1">
                <a:solidFill>
                  <a:schemeClr val="bg1"/>
                </a:solidFill>
                <a:latin typeface="NimbusSan" pitchFamily="2" charset="77"/>
              </a:rPr>
              <a:t>www.attacker.com</a:t>
            </a:r>
            <a:r>
              <a:rPr lang="en-US" sz="1600" u="sng" dirty="0">
                <a:solidFill>
                  <a:schemeClr val="bg1"/>
                </a:solidFill>
                <a:latin typeface="NimbusSan" pitchFamily="2" charset="77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? 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7C1E6F-C759-2CDF-FDFF-2CFC4885A484}"/>
              </a:ext>
            </a:extLst>
          </p:cNvPr>
          <p:cNvSpPr/>
          <p:nvPr/>
        </p:nvSpPr>
        <p:spPr>
          <a:xfrm>
            <a:off x="5440058" y="1770396"/>
            <a:ext cx="2188828" cy="5663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What is the IP of </a:t>
            </a:r>
            <a:r>
              <a:rPr lang="en-US" sz="1600" u="sng" dirty="0" err="1">
                <a:solidFill>
                  <a:schemeClr val="bg1"/>
                </a:solidFill>
                <a:latin typeface="NimbusSan" pitchFamily="2" charset="77"/>
              </a:rPr>
              <a:t>www.attacker.com</a:t>
            </a:r>
            <a:r>
              <a:rPr lang="en-US" sz="1600" u="sng" dirty="0">
                <a:solidFill>
                  <a:schemeClr val="bg1"/>
                </a:solidFill>
                <a:latin typeface="NimbusSan" pitchFamily="2" charset="77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? 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pic>
        <p:nvPicPr>
          <p:cNvPr id="18" name="Picture 1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5815FAC3-497D-9B20-6C8D-ED64771A3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13" y="3004238"/>
            <a:ext cx="1939032" cy="444866"/>
          </a:xfrm>
          <a:prstGeom prst="rect">
            <a:avLst/>
          </a:prstGeom>
        </p:spPr>
      </p:pic>
      <p:pic>
        <p:nvPicPr>
          <p:cNvPr id="23" name="Picture 2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8127A727-E6F2-2710-B749-56EB07D30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73" y="2271250"/>
            <a:ext cx="1939032" cy="4448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AFD151-32BE-8E04-9D20-2AC9DD04836B}"/>
              </a:ext>
            </a:extLst>
          </p:cNvPr>
          <p:cNvSpPr/>
          <p:nvPr/>
        </p:nvSpPr>
        <p:spPr>
          <a:xfrm>
            <a:off x="5088974" y="2579599"/>
            <a:ext cx="933842" cy="186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36000" rIns="10160" bIns="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</a:pPr>
            <a:r>
              <a:rPr lang="en-US" sz="1600" dirty="0">
                <a:solidFill>
                  <a:schemeClr val="tx1"/>
                </a:solidFill>
                <a:latin typeface="NimbusSan" pitchFamily="2" charset="77"/>
              </a:rPr>
              <a:t> B A D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268451-B109-C5C6-0F30-F02F1072F719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EFC21698-E9FA-2832-7715-CEE51254B607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63688D3-0F98-874F-AE10-4C8E73D41B89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6" name="TextBox 4">
            <a:extLst>
              <a:ext uri="{FF2B5EF4-FFF2-40B4-BE49-F238E27FC236}">
                <a16:creationId xmlns:a16="http://schemas.microsoft.com/office/drawing/2014/main" id="{ECFDBBB1-BCD2-0B45-6BF0-74CF38F4AE8F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SERVER-TO-SERVER APPROACH</a:t>
            </a:r>
          </a:p>
        </p:txBody>
      </p:sp>
    </p:spTree>
    <p:extLst>
      <p:ext uri="{BB962C8B-B14F-4D97-AF65-F5344CB8AC3E}">
        <p14:creationId xmlns:p14="http://schemas.microsoft.com/office/powerpoint/2010/main" val="244630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8" grpId="0"/>
      <p:bldP spid="4" grpId="0" animBg="1"/>
      <p:bldP spid="9" grpId="0"/>
      <p:bldP spid="10" grpId="0" animBg="1"/>
      <p:bldP spid="11" grpId="0"/>
      <p:bldP spid="21" grpId="0" animBg="1"/>
      <p:bldP spid="26" grpId="0"/>
      <p:bldP spid="3" grpId="0"/>
      <p:bldP spid="3" grpId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98ED1B59-25A8-94DB-66DE-8E9C78EBC378}"/>
              </a:ext>
            </a:extLst>
          </p:cNvPr>
          <p:cNvSpPr txBox="1"/>
          <p:nvPr/>
        </p:nvSpPr>
        <p:spPr>
          <a:xfrm>
            <a:off x="3920324" y="3161106"/>
            <a:ext cx="4244873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INTRODUCING</a:t>
            </a:r>
          </a:p>
        </p:txBody>
      </p:sp>
      <p:pic>
        <p:nvPicPr>
          <p:cNvPr id="7" name="Picture 6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6A6764D-DA62-8BF3-97EF-7AA48FDBD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06" y="2975787"/>
            <a:ext cx="2091264" cy="4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2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7" y="2025691"/>
            <a:ext cx="11395263" cy="4174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 specialized authoritative DNS server developed by OryxLabs specifically designed for penetration testing and vulnerability research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Gives the operator </a:t>
            </a: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full control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over the </a:t>
            </a: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DNS protocol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layer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Supports both </a:t>
            </a: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UDP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and </a:t>
            </a: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TCP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modes of operation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 can generate custom DNS responses, including non-compliant, abnormal and even heavily </a:t>
            </a: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malformed DNS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responses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pic>
        <p:nvPicPr>
          <p:cNvPr id="8" name="Picture 7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131351F1-DC21-9A8C-1141-B926EE41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99" y="530561"/>
            <a:ext cx="2087278" cy="4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83C873B9-0F42-45B1-F3BB-E5B470E33AC3}"/>
              </a:ext>
            </a:extLst>
          </p:cNvPr>
          <p:cNvSpPr txBox="1"/>
          <p:nvPr/>
        </p:nvSpPr>
        <p:spPr>
          <a:xfrm>
            <a:off x="461337" y="2025691"/>
            <a:ext cx="11395263" cy="40716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By asking the PolarDNS server to resolve something, you are essentially giving it instructions how it should respond to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You, as a client, dictate the PolarDNS server what kind of response it should produce for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Very useful and convenient for testing purposes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81915C6-9080-35B7-7717-CDB6EDFFA944}"/>
              </a:ext>
            </a:extLst>
          </p:cNvPr>
          <p:cNvSpPr/>
          <p:nvPr/>
        </p:nvSpPr>
        <p:spPr>
          <a:xfrm>
            <a:off x="3594365" y="2975810"/>
            <a:ext cx="448241" cy="734255"/>
          </a:xfrm>
          <a:prstGeom prst="downArrow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F239C37-631D-2CE4-6EA6-454E3A2C9F5E}"/>
              </a:ext>
            </a:extLst>
          </p:cNvPr>
          <p:cNvSpPr/>
          <p:nvPr/>
        </p:nvSpPr>
        <p:spPr>
          <a:xfrm>
            <a:off x="3594365" y="4700292"/>
            <a:ext cx="448241" cy="734255"/>
          </a:xfrm>
          <a:prstGeom prst="downArrow">
            <a:avLst/>
          </a:prstGeom>
          <a:solidFill>
            <a:srgbClr val="FF4713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BD1DEBAA-B88B-E03F-415A-DFBD626D90C2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– KEY CONCEPT</a:t>
            </a:r>
          </a:p>
        </p:txBody>
      </p:sp>
      <p:pic>
        <p:nvPicPr>
          <p:cNvPr id="16" name="Picture 15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4E4181AF-1325-820C-1A99-60A87C398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99" y="530561"/>
            <a:ext cx="2087278" cy="4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5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8" y="2025689"/>
            <a:ext cx="11274788" cy="3293209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As an authoritative DNS server, it supports a standard static ZONE</a:t>
            </a:r>
          </a:p>
          <a:p>
            <a:pPr marL="514350" indent="-514350">
              <a:buFont typeface="+mj-lt"/>
              <a:buAutoNum type="arabicPeriod"/>
            </a:pPr>
            <a:endParaRPr lang="en-US" sz="2400" spc="94" dirty="0">
              <a:solidFill>
                <a:srgbClr val="FFFFFF"/>
              </a:solidFill>
              <a:latin typeface="Nimbus Sans L 1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Generative capabilities containing approx. </a:t>
            </a:r>
            <a:r>
              <a:rPr lang="en-US" sz="2800" b="1" spc="94" dirty="0">
                <a:solidFill>
                  <a:srgbClr val="FF4713"/>
                </a:solidFill>
                <a:latin typeface="Nimbus Sans L 1"/>
              </a:rPr>
              <a:t>60 features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able to produce various DNS responses, many of which are parametrized</a:t>
            </a:r>
          </a:p>
          <a:p>
            <a:pPr marL="514350" indent="-514350">
              <a:buFont typeface="+mj-lt"/>
              <a:buAutoNum type="arabicPeriod"/>
            </a:pPr>
            <a:endParaRPr lang="en-US" sz="2400" spc="94" dirty="0">
              <a:solidFill>
                <a:srgbClr val="FFFFFF"/>
              </a:solidFill>
              <a:latin typeface="Nimbus Sans L 1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Additional </a:t>
            </a:r>
            <a:r>
              <a:rPr lang="en-US" sz="2800" b="1" spc="94" dirty="0">
                <a:solidFill>
                  <a:srgbClr val="FF4713"/>
                </a:solidFill>
                <a:latin typeface="Nimbus Sans L 1"/>
              </a:rPr>
              <a:t>11 response modifiers</a:t>
            </a:r>
            <a:r>
              <a:rPr lang="en-US" sz="2800" spc="94" dirty="0">
                <a:solidFill>
                  <a:srgbClr val="FF4713"/>
                </a:solidFill>
                <a:latin typeface="Nimbus Sans L 1"/>
              </a:rPr>
              <a:t>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which can be loosely combined and used independently on the requested feature</a:t>
            </a:r>
          </a:p>
          <a:p>
            <a:pPr marL="819120" lvl="1" indent="-514350">
              <a:buFont typeface="+mj-lt"/>
              <a:buAutoNum type="arabicPeriod"/>
            </a:pPr>
            <a:endParaRPr lang="en-US" sz="1800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B22B772-D6F1-E756-6539-328C9F5D230B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– MAIN CAPABILITIES</a:t>
            </a:r>
          </a:p>
        </p:txBody>
      </p:sp>
      <p:pic>
        <p:nvPicPr>
          <p:cNvPr id="12" name="Picture 1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90DE47-8BCF-17C4-31D7-C3DC7F231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99" y="530561"/>
            <a:ext cx="2087278" cy="47887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088C85-B49B-65A5-7B5D-24CE4DB0B545}"/>
              </a:ext>
            </a:extLst>
          </p:cNvPr>
          <p:cNvSpPr/>
          <p:nvPr/>
        </p:nvSpPr>
        <p:spPr>
          <a:xfrm>
            <a:off x="2988815" y="5164192"/>
            <a:ext cx="6214369" cy="99129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FF4713"/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47D4734D-05C6-B39F-5F0D-CC19AF8EE31D}"/>
              </a:ext>
            </a:extLst>
          </p:cNvPr>
          <p:cNvSpPr txBox="1"/>
          <p:nvPr/>
        </p:nvSpPr>
        <p:spPr>
          <a:xfrm>
            <a:off x="3288369" y="5225505"/>
            <a:ext cx="5669719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                      can produce countless variants of different DNS responses</a:t>
            </a:r>
          </a:p>
        </p:txBody>
      </p:sp>
      <p:pic>
        <p:nvPicPr>
          <p:cNvPr id="10" name="Picture 9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5CBD9A11-5459-70DC-5C57-3F843ACA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455" y="5206651"/>
            <a:ext cx="2141480" cy="4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8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CB1496-671E-3E2F-FD05-20F77F656BB0}"/>
              </a:ext>
            </a:extLst>
          </p:cNvPr>
          <p:cNvSpPr txBox="1"/>
          <p:nvPr/>
        </p:nvSpPr>
        <p:spPr>
          <a:xfrm>
            <a:off x="461338" y="2023689"/>
            <a:ext cx="11011794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defTabSz="914400"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# dig &lt;</a:t>
            </a:r>
            <a:r>
              <a:rPr lang="en-AE" sz="2800" dirty="0">
                <a:solidFill>
                  <a:srgbClr val="FFC000"/>
                </a:solidFill>
                <a:latin typeface="Calibri" panose="020F0502020204030204"/>
              </a:rPr>
              <a:t>FEATURE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&gt;.[&lt;</a:t>
            </a:r>
            <a:r>
              <a:rPr lang="en-AE" sz="2800" dirty="0">
                <a:solidFill>
                  <a:srgbClr val="E9EA96"/>
                </a:solidFill>
                <a:latin typeface="Calibri" panose="020F0502020204030204"/>
              </a:rPr>
              <a:t>PARAMETERS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&gt;].[&lt;</a:t>
            </a:r>
            <a:r>
              <a:rPr lang="en-AE" sz="2800" dirty="0">
                <a:solidFill>
                  <a:srgbClr val="00B0F0"/>
                </a:solidFill>
                <a:latin typeface="Calibri" panose="020F0502020204030204"/>
              </a:rPr>
              <a:t>MODIFIERS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&gt;].</a:t>
            </a:r>
            <a:r>
              <a:rPr lang="en-AE" sz="2800" dirty="0">
                <a:solidFill>
                  <a:srgbClr val="FF4713"/>
                </a:solidFill>
                <a:latin typeface="Calibri" panose="020F0502020204030204"/>
              </a:rPr>
              <a:t>attacker.com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endParaRPr lang="en-AE" sz="2800" dirty="0">
              <a:solidFill>
                <a:schemeClr val="bg1"/>
              </a:solidFill>
              <a:latin typeface="Calibri" panose="020F0502020204030204"/>
            </a:endParaRPr>
          </a:p>
          <a:p>
            <a:pPr defTabSz="914400">
              <a:defRPr/>
            </a:pPr>
            <a:endParaRPr lang="en-AE" sz="2800" dirty="0">
              <a:solidFill>
                <a:schemeClr val="bg1"/>
              </a:solidFill>
              <a:latin typeface="Calibri" panose="020F0502020204030204"/>
            </a:endParaRPr>
          </a:p>
          <a:p>
            <a:pPr lvl="2" defTabSz="914400"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# dig feature1.</a:t>
            </a:r>
            <a:r>
              <a:rPr lang="en-AE" sz="2800" dirty="0">
                <a:solidFill>
                  <a:srgbClr val="FF4713"/>
                </a:solidFill>
                <a:latin typeface="Calibri" panose="020F0502020204030204"/>
              </a:rPr>
              <a:t>attacker.com</a:t>
            </a:r>
          </a:p>
          <a:p>
            <a:pPr defTabSz="914400">
              <a:defRPr/>
            </a:pP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defTabSz="914400">
              <a:defRPr/>
            </a:pP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2" defTabSz="914400"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# dig feature2.500.1000.mod1.mod2.</a:t>
            </a:r>
            <a:r>
              <a:rPr lang="en-AE" sz="2800" dirty="0">
                <a:solidFill>
                  <a:srgbClr val="FF4713"/>
                </a:solidFill>
                <a:latin typeface="Calibri" panose="020F0502020204030204"/>
              </a:rPr>
              <a:t>attacker.com</a:t>
            </a:r>
          </a:p>
          <a:p>
            <a:pPr lvl="2" defTabSz="914400">
              <a:defRPr/>
            </a:pP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Calibri" panose="020F0502020204030204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chemeClr val="bg1"/>
              </a:solidFill>
              <a:latin typeface="Nimbus Sans L 1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4D843F-2182-5B52-B92B-4C5921B5120C}"/>
              </a:ext>
            </a:extLst>
          </p:cNvPr>
          <p:cNvCxnSpPr>
            <a:cxnSpLocks/>
          </p:cNvCxnSpPr>
          <p:nvPr/>
        </p:nvCxnSpPr>
        <p:spPr>
          <a:xfrm>
            <a:off x="4606080" y="4999301"/>
            <a:ext cx="84374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4618B2-758D-C9D2-89FF-4D35BC96EF81}"/>
              </a:ext>
            </a:extLst>
          </p:cNvPr>
          <p:cNvCxnSpPr>
            <a:cxnSpLocks/>
          </p:cNvCxnSpPr>
          <p:nvPr/>
        </p:nvCxnSpPr>
        <p:spPr>
          <a:xfrm>
            <a:off x="5545677" y="4999301"/>
            <a:ext cx="843741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6651B4-DDC6-83B6-AFFF-EAB930D3CD4E}"/>
              </a:ext>
            </a:extLst>
          </p:cNvPr>
          <p:cNvCxnSpPr>
            <a:cxnSpLocks/>
          </p:cNvCxnSpPr>
          <p:nvPr/>
        </p:nvCxnSpPr>
        <p:spPr>
          <a:xfrm flipV="1">
            <a:off x="1887266" y="3727854"/>
            <a:ext cx="1155857" cy="140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9306E1C-DEBF-C03E-165B-7C778044FE6D}"/>
              </a:ext>
            </a:extLst>
          </p:cNvPr>
          <p:cNvCxnSpPr>
            <a:cxnSpLocks/>
          </p:cNvCxnSpPr>
          <p:nvPr/>
        </p:nvCxnSpPr>
        <p:spPr>
          <a:xfrm flipV="1">
            <a:off x="1887266" y="5010453"/>
            <a:ext cx="1155857" cy="140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0469E6-24EB-689E-BA5D-809784729000}"/>
              </a:ext>
            </a:extLst>
          </p:cNvPr>
          <p:cNvCxnSpPr>
            <a:cxnSpLocks/>
          </p:cNvCxnSpPr>
          <p:nvPr/>
        </p:nvCxnSpPr>
        <p:spPr>
          <a:xfrm>
            <a:off x="3168646" y="4999301"/>
            <a:ext cx="548244" cy="0"/>
          </a:xfrm>
          <a:prstGeom prst="line">
            <a:avLst/>
          </a:prstGeom>
          <a:ln w="57150">
            <a:solidFill>
              <a:srgbClr val="E9E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F266C2-46B4-2A2B-A33E-A2558AACD9DD}"/>
              </a:ext>
            </a:extLst>
          </p:cNvPr>
          <p:cNvCxnSpPr>
            <a:cxnSpLocks/>
          </p:cNvCxnSpPr>
          <p:nvPr/>
        </p:nvCxnSpPr>
        <p:spPr>
          <a:xfrm>
            <a:off x="3815565" y="4999301"/>
            <a:ext cx="682114" cy="0"/>
          </a:xfrm>
          <a:prstGeom prst="line">
            <a:avLst/>
          </a:prstGeom>
          <a:ln w="57150">
            <a:solidFill>
              <a:srgbClr val="E9E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43213EA-89DE-ED87-0926-D432D3516E87}"/>
              </a:ext>
            </a:extLst>
          </p:cNvPr>
          <p:cNvCxnSpPr>
            <a:cxnSpLocks/>
          </p:cNvCxnSpPr>
          <p:nvPr/>
        </p:nvCxnSpPr>
        <p:spPr>
          <a:xfrm>
            <a:off x="2023419" y="2404125"/>
            <a:ext cx="1313896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D440C0-2769-E932-D21A-498C64120EAD}"/>
              </a:ext>
            </a:extLst>
          </p:cNvPr>
          <p:cNvCxnSpPr>
            <a:cxnSpLocks/>
          </p:cNvCxnSpPr>
          <p:nvPr/>
        </p:nvCxnSpPr>
        <p:spPr>
          <a:xfrm>
            <a:off x="3836831" y="2399036"/>
            <a:ext cx="1957914" cy="0"/>
          </a:xfrm>
          <a:prstGeom prst="line">
            <a:avLst/>
          </a:prstGeom>
          <a:ln w="57150">
            <a:solidFill>
              <a:srgbClr val="E9E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BE3BBE-DDC1-7161-271E-027B2FCA582D}"/>
              </a:ext>
            </a:extLst>
          </p:cNvPr>
          <p:cNvCxnSpPr>
            <a:cxnSpLocks/>
          </p:cNvCxnSpPr>
          <p:nvPr/>
        </p:nvCxnSpPr>
        <p:spPr>
          <a:xfrm>
            <a:off x="6470319" y="2404577"/>
            <a:ext cx="1599793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6">
            <a:extLst>
              <a:ext uri="{FF2B5EF4-FFF2-40B4-BE49-F238E27FC236}">
                <a16:creationId xmlns:a16="http://schemas.microsoft.com/office/drawing/2014/main" id="{05E0AC41-C64B-18A6-AE90-BCF62C77436F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A7BBF688-5CE9-9234-B955-E025C5FB9387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7" name="AutoShape 8">
              <a:extLst>
                <a:ext uri="{FF2B5EF4-FFF2-40B4-BE49-F238E27FC236}">
                  <a16:creationId xmlns:a16="http://schemas.microsoft.com/office/drawing/2014/main" id="{3351EED1-4635-7960-E98A-09B14A6B3A1C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8102A959-4944-A989-7882-F218CBE45DB7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– SYNTAX 101</a:t>
            </a:r>
          </a:p>
        </p:txBody>
      </p:sp>
      <p:pic>
        <p:nvPicPr>
          <p:cNvPr id="12" name="Picture 1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FC0064A8-4B70-A21A-EF32-18F7F25BF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99" y="530561"/>
            <a:ext cx="2087278" cy="4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">
            <a:extLst>
              <a:ext uri="{FF2B5EF4-FFF2-40B4-BE49-F238E27FC236}">
                <a16:creationId xmlns:a16="http://schemas.microsoft.com/office/drawing/2014/main" id="{ABF501BA-F0D9-4F4C-8FAF-2119B4C087CF}"/>
              </a:ext>
            </a:extLst>
          </p:cNvPr>
          <p:cNvSpPr txBox="1"/>
          <p:nvPr/>
        </p:nvSpPr>
        <p:spPr>
          <a:xfrm>
            <a:off x="451397" y="2030687"/>
            <a:ext cx="11453388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indent="-284400">
              <a:buFont typeface="Arial" panose="020B0604020202020204" pitchFamily="34" charset="0"/>
              <a:buChar char="•"/>
            </a:pP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PolarDNS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homepage: </a:t>
            </a:r>
            <a:r>
              <a:rPr lang="en-US" sz="2800" spc="94" dirty="0">
                <a:solidFill>
                  <a:schemeClr val="accent6"/>
                </a:solidFill>
                <a:latin typeface="Nimbus Sans L 1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https://github.com/OryxLabs/PolarDNS</a:t>
            </a:r>
            <a:endParaRPr lang="en-US" sz="2800" spc="94" dirty="0">
              <a:solidFill>
                <a:schemeClr val="accent6"/>
              </a:solidFill>
              <a:latin typeface="Nimbus Sans L 1"/>
            </a:endParaRPr>
          </a:p>
          <a:p>
            <a:pPr marL="284400" indent="-28440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4400" indent="-28440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The tool comes with a catalogue, listing all the features and response modifiers, including: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1123889" lvl="2" indent="-5143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Description</a:t>
            </a:r>
          </a:p>
          <a:p>
            <a:pPr marL="1123889" lvl="2" indent="-5143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Format (syntax)</a:t>
            </a:r>
          </a:p>
          <a:p>
            <a:pPr marL="1123889" lvl="2" indent="-5143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Examples</a:t>
            </a:r>
          </a:p>
          <a:p>
            <a:pPr marL="1123889" lvl="2" indent="-5143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Sample output</a:t>
            </a: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1" name="TextBox 4">
            <a:extLst>
              <a:ext uri="{FF2B5EF4-FFF2-40B4-BE49-F238E27FC236}">
                <a16:creationId xmlns:a16="http://schemas.microsoft.com/office/drawing/2014/main" id="{3B22B772-D6F1-E756-6539-328C9F5D230B}"/>
              </a:ext>
            </a:extLst>
          </p:cNvPr>
          <p:cNvSpPr txBox="1"/>
          <p:nvPr/>
        </p:nvSpPr>
        <p:spPr>
          <a:xfrm>
            <a:off x="5606607" y="718699"/>
            <a:ext cx="449155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– REPOSITORY</a:t>
            </a:r>
          </a:p>
        </p:txBody>
      </p:sp>
      <p:pic>
        <p:nvPicPr>
          <p:cNvPr id="12" name="Picture 11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C090DE47-8BCF-17C4-31D7-C3DC7F231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99" y="530561"/>
            <a:ext cx="2087278" cy="4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5696571" y="3161106"/>
            <a:ext cx="4244873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FEATURE EXAMPLES</a:t>
            </a:r>
          </a:p>
        </p:txBody>
      </p:sp>
      <p:pic>
        <p:nvPicPr>
          <p:cNvPr id="3" name="Picture 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68349-5BFE-3805-4943-1EC018A7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11" y="2975787"/>
            <a:ext cx="2091264" cy="4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27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ALWAYS RESOLVE TO IP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2506E8A8-6D27-9FBC-66A1-68464BF24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96" y="1486557"/>
            <a:ext cx="7475621" cy="44418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113D33-0DA0-7761-A093-13561CC423C7}"/>
              </a:ext>
            </a:extLst>
          </p:cNvPr>
          <p:cNvCxnSpPr>
            <a:cxnSpLocks/>
          </p:cNvCxnSpPr>
          <p:nvPr/>
        </p:nvCxnSpPr>
        <p:spPr>
          <a:xfrm>
            <a:off x="6763410" y="4669965"/>
            <a:ext cx="836463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0CE369-2C94-CBFA-4A64-744D78B328FC}"/>
              </a:ext>
            </a:extLst>
          </p:cNvPr>
          <p:cNvCxnSpPr>
            <a:cxnSpLocks/>
          </p:cNvCxnSpPr>
          <p:nvPr/>
        </p:nvCxnSpPr>
        <p:spPr>
          <a:xfrm>
            <a:off x="2044040" y="1718847"/>
            <a:ext cx="664655" cy="0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09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150616" y="2200248"/>
            <a:ext cx="9892153" cy="373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Senior Security Researcher at OryxLabs Technologies (UAE)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Past: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95289" lvl="2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0000"/>
                </a:solidFill>
                <a:latin typeface="Nimbus Sans L 1"/>
              </a:rPr>
              <a:t>RED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: Penetration tester / red teamer / consultant</a:t>
            </a:r>
          </a:p>
          <a:p>
            <a:pPr marL="895289" lvl="2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895289" lvl="2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00B0F0"/>
                </a:solidFill>
                <a:latin typeface="Nimbus Sans L 1"/>
              </a:rPr>
              <a:t>BLUE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: Malware analyst / reverse engineer (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asm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/x86)</a:t>
            </a:r>
          </a:p>
          <a:p>
            <a:pPr marL="895289" lvl="2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OSCP, OSCE</a:t>
            </a: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  <a:hlinkClick r:id="rId3"/>
              </a:rPr>
              <a:t>www.infosecmatter.com </a:t>
            </a: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590520" lvl="1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  <a:hlinkClick r:id="rId4"/>
              </a:rPr>
              <a:t>github.com/InfosecMatter</a:t>
            </a: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85E438-F751-9FCB-4A78-B19113607DA4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22331342-5535-BAB2-14C2-C03AE105F53F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72860EC7-22BF-9012-DF96-919CA45EE5B6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DEBCCDF0-7701-FBB5-5E25-F7B4A87431F2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IVAN JEDEK</a:t>
            </a:r>
          </a:p>
        </p:txBody>
      </p:sp>
      <p:pic>
        <p:nvPicPr>
          <p:cNvPr id="2" name="Picture 1" descr="A person wearing sunglasses and a tie&#10;&#10;Description automatically generated">
            <a:extLst>
              <a:ext uri="{FF2B5EF4-FFF2-40B4-BE49-F238E27FC236}">
                <a16:creationId xmlns:a16="http://schemas.microsoft.com/office/drawing/2014/main" id="{5D2A690E-8BFE-D342-F049-345BE98DF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537" y="3935901"/>
            <a:ext cx="2395406" cy="23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FORM ALIAS CHAINS (CNAME)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3" name="Picture 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253CAE2-227C-477F-4746-6B55676FE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64" y="1463982"/>
            <a:ext cx="8242420" cy="44666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D28ECB-509C-B7EA-01C1-FF3AFE005E5B}"/>
              </a:ext>
            </a:extLst>
          </p:cNvPr>
          <p:cNvCxnSpPr>
            <a:cxnSpLocks/>
          </p:cNvCxnSpPr>
          <p:nvPr/>
        </p:nvCxnSpPr>
        <p:spPr>
          <a:xfrm>
            <a:off x="6797283" y="4669325"/>
            <a:ext cx="69907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DF4B77-2492-7870-2D4B-6AA6BDBD9E61}"/>
              </a:ext>
            </a:extLst>
          </p:cNvPr>
          <p:cNvCxnSpPr>
            <a:cxnSpLocks/>
          </p:cNvCxnSpPr>
          <p:nvPr/>
        </p:nvCxnSpPr>
        <p:spPr>
          <a:xfrm>
            <a:off x="2065194" y="1718198"/>
            <a:ext cx="66938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66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B79CE6DE-27DB-E64F-DB29-8D7B0752A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90" y="1467180"/>
            <a:ext cx="8114640" cy="4477694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FORM ALIAS CHAINS (CNAME)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D28ECB-509C-B7EA-01C1-FF3AFE005E5B}"/>
              </a:ext>
            </a:extLst>
          </p:cNvPr>
          <p:cNvCxnSpPr>
            <a:cxnSpLocks/>
          </p:cNvCxnSpPr>
          <p:nvPr/>
        </p:nvCxnSpPr>
        <p:spPr>
          <a:xfrm>
            <a:off x="6797283" y="4669325"/>
            <a:ext cx="69907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DF4B77-2492-7870-2D4B-6AA6BDBD9E61}"/>
              </a:ext>
            </a:extLst>
          </p:cNvPr>
          <p:cNvCxnSpPr>
            <a:cxnSpLocks/>
          </p:cNvCxnSpPr>
          <p:nvPr/>
        </p:nvCxnSpPr>
        <p:spPr>
          <a:xfrm>
            <a:off x="2065194" y="1718198"/>
            <a:ext cx="66938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8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FORM ALIAS CHAINS (CNAME)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3" name="Picture 2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5F46D637-1045-8F4F-C7D2-2FECE5BC2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250" y="1475596"/>
            <a:ext cx="8438362" cy="444622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FB76BC-05DB-DC9A-DF93-DD0D4CBFB601}"/>
              </a:ext>
            </a:extLst>
          </p:cNvPr>
          <p:cNvCxnSpPr>
            <a:cxnSpLocks/>
          </p:cNvCxnSpPr>
          <p:nvPr/>
        </p:nvCxnSpPr>
        <p:spPr>
          <a:xfrm>
            <a:off x="6797283" y="4669325"/>
            <a:ext cx="1016681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146C4B-E1E4-2DE4-BE2E-2A64A2E93DC8}"/>
              </a:ext>
            </a:extLst>
          </p:cNvPr>
          <p:cNvCxnSpPr>
            <a:cxnSpLocks/>
          </p:cNvCxnSpPr>
          <p:nvPr/>
        </p:nvCxnSpPr>
        <p:spPr>
          <a:xfrm>
            <a:off x="2065194" y="1718198"/>
            <a:ext cx="86693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82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FORM ALIAS LOOPS (CNAME)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523C7-F9CC-AECC-DD84-1AB15B337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07" y="1453649"/>
            <a:ext cx="7943288" cy="44888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1F9BCA-835B-F2F6-CD2E-F82C117F3F0A}"/>
              </a:ext>
            </a:extLst>
          </p:cNvPr>
          <p:cNvCxnSpPr>
            <a:cxnSpLocks/>
          </p:cNvCxnSpPr>
          <p:nvPr/>
        </p:nvCxnSpPr>
        <p:spPr>
          <a:xfrm>
            <a:off x="6819934" y="4677927"/>
            <a:ext cx="45407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67FF12-1540-CFE5-3DAF-B634A860E812}"/>
              </a:ext>
            </a:extLst>
          </p:cNvPr>
          <p:cNvCxnSpPr>
            <a:cxnSpLocks/>
          </p:cNvCxnSpPr>
          <p:nvPr/>
        </p:nvCxnSpPr>
        <p:spPr>
          <a:xfrm>
            <a:off x="2027583" y="1715905"/>
            <a:ext cx="47707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57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FORM ALIAS LOOPS (CNAME)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3" name="Picture 2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6FB868A4-1539-8730-7DF9-06E8814CE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61" y="1464115"/>
            <a:ext cx="8220972" cy="420098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69A578-1CD8-A0D5-E2ED-693FF76E6384}"/>
              </a:ext>
            </a:extLst>
          </p:cNvPr>
          <p:cNvCxnSpPr>
            <a:cxnSpLocks/>
          </p:cNvCxnSpPr>
          <p:nvPr/>
        </p:nvCxnSpPr>
        <p:spPr>
          <a:xfrm>
            <a:off x="6601866" y="3180209"/>
            <a:ext cx="90140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C82BD-31B3-2D5C-E329-A3FD872B3A0D}"/>
              </a:ext>
            </a:extLst>
          </p:cNvPr>
          <p:cNvCxnSpPr>
            <a:cxnSpLocks/>
          </p:cNvCxnSpPr>
          <p:nvPr/>
        </p:nvCxnSpPr>
        <p:spPr>
          <a:xfrm>
            <a:off x="1902277" y="1709406"/>
            <a:ext cx="492965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87C6B6-C4A1-A373-D7AB-7510981A035A}"/>
              </a:ext>
            </a:extLst>
          </p:cNvPr>
          <p:cNvCxnSpPr>
            <a:cxnSpLocks/>
          </p:cNvCxnSpPr>
          <p:nvPr/>
        </p:nvCxnSpPr>
        <p:spPr>
          <a:xfrm>
            <a:off x="6601866" y="4422856"/>
            <a:ext cx="90140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7BE082-D4BA-67FF-09C5-E325F1074BCD}"/>
              </a:ext>
            </a:extLst>
          </p:cNvPr>
          <p:cNvCxnSpPr>
            <a:cxnSpLocks/>
          </p:cNvCxnSpPr>
          <p:nvPr/>
        </p:nvCxnSpPr>
        <p:spPr>
          <a:xfrm>
            <a:off x="6601866" y="5652741"/>
            <a:ext cx="90140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178617-78E4-A4B8-BBD0-266F9C857E08}"/>
              </a:ext>
            </a:extLst>
          </p:cNvPr>
          <p:cNvCxnSpPr>
            <a:cxnSpLocks/>
          </p:cNvCxnSpPr>
          <p:nvPr/>
        </p:nvCxnSpPr>
        <p:spPr>
          <a:xfrm>
            <a:off x="2426911" y="1709406"/>
            <a:ext cx="21109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57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GENERATE RANDOM TXT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B8CE599-BDC0-10EF-1CD6-521D6C14A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37" y="1465906"/>
            <a:ext cx="7531591" cy="47357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AAEA2A-CBB5-33D4-A54E-D49932615139}"/>
              </a:ext>
            </a:extLst>
          </p:cNvPr>
          <p:cNvCxnSpPr>
            <a:cxnSpLocks/>
          </p:cNvCxnSpPr>
          <p:nvPr/>
        </p:nvCxnSpPr>
        <p:spPr>
          <a:xfrm>
            <a:off x="3168988" y="1720248"/>
            <a:ext cx="238382" cy="235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BD1D8F-D8B0-F19C-8535-EB577642B2C0}"/>
              </a:ext>
            </a:extLst>
          </p:cNvPr>
          <p:cNvCxnSpPr>
            <a:cxnSpLocks/>
          </p:cNvCxnSpPr>
          <p:nvPr/>
        </p:nvCxnSpPr>
        <p:spPr>
          <a:xfrm>
            <a:off x="6914435" y="4941117"/>
            <a:ext cx="1179647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9B6384-3EA1-EFEF-9788-DB5FEFC45579}"/>
              </a:ext>
            </a:extLst>
          </p:cNvPr>
          <p:cNvCxnSpPr>
            <a:cxnSpLocks/>
          </p:cNvCxnSpPr>
          <p:nvPr/>
        </p:nvCxnSpPr>
        <p:spPr>
          <a:xfrm>
            <a:off x="2866467" y="1720248"/>
            <a:ext cx="238382" cy="2355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0B373E-F6A9-D03B-663B-E03E21220DCE}"/>
              </a:ext>
            </a:extLst>
          </p:cNvPr>
          <p:cNvCxnSpPr>
            <a:cxnSpLocks/>
          </p:cNvCxnSpPr>
          <p:nvPr/>
        </p:nvCxnSpPr>
        <p:spPr>
          <a:xfrm flipV="1">
            <a:off x="6777448" y="4424706"/>
            <a:ext cx="0" cy="454749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8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14D3DA0B-20D3-E8B0-309B-1C850F6F3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16" y="1475721"/>
            <a:ext cx="10390847" cy="4715334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GENERATE RANDOM TXT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3168988" y="1720248"/>
            <a:ext cx="238382" cy="235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925001" y="4942818"/>
            <a:ext cx="459294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815FDA-4E48-8985-583B-2A5A90B5B5A3}"/>
              </a:ext>
            </a:extLst>
          </p:cNvPr>
          <p:cNvCxnSpPr>
            <a:cxnSpLocks/>
          </p:cNvCxnSpPr>
          <p:nvPr/>
        </p:nvCxnSpPr>
        <p:spPr>
          <a:xfrm>
            <a:off x="2866467" y="1720248"/>
            <a:ext cx="238382" cy="2355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4AFBA6-6AF1-18B1-E601-93EFEAD14A83}"/>
              </a:ext>
            </a:extLst>
          </p:cNvPr>
          <p:cNvCxnSpPr>
            <a:cxnSpLocks/>
          </p:cNvCxnSpPr>
          <p:nvPr/>
        </p:nvCxnSpPr>
        <p:spPr>
          <a:xfrm flipV="1">
            <a:off x="6777448" y="4424706"/>
            <a:ext cx="0" cy="454749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32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D9F445F-8515-9721-81C6-499F2949B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12" y="1466971"/>
            <a:ext cx="10318979" cy="4689582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GENERATE RANDOM TXT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1763CC-359B-79EB-6501-0209782BBADA}"/>
              </a:ext>
            </a:extLst>
          </p:cNvPr>
          <p:cNvCxnSpPr>
            <a:cxnSpLocks/>
          </p:cNvCxnSpPr>
          <p:nvPr/>
        </p:nvCxnSpPr>
        <p:spPr>
          <a:xfrm>
            <a:off x="3168988" y="1720248"/>
            <a:ext cx="238382" cy="2355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60D49-5E0A-BBEC-9A4F-39CFE778FAB7}"/>
              </a:ext>
            </a:extLst>
          </p:cNvPr>
          <p:cNvCxnSpPr>
            <a:cxnSpLocks/>
          </p:cNvCxnSpPr>
          <p:nvPr/>
        </p:nvCxnSpPr>
        <p:spPr>
          <a:xfrm>
            <a:off x="6931981" y="5681456"/>
            <a:ext cx="459294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3815FDA-4E48-8985-583B-2A5A90B5B5A3}"/>
              </a:ext>
            </a:extLst>
          </p:cNvPr>
          <p:cNvCxnSpPr>
            <a:cxnSpLocks/>
          </p:cNvCxnSpPr>
          <p:nvPr/>
        </p:nvCxnSpPr>
        <p:spPr>
          <a:xfrm>
            <a:off x="2866467" y="1720248"/>
            <a:ext cx="238382" cy="2355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4AFBA6-6AF1-18B1-E601-93EFEAD14A83}"/>
              </a:ext>
            </a:extLst>
          </p:cNvPr>
          <p:cNvCxnSpPr>
            <a:cxnSpLocks/>
          </p:cNvCxnSpPr>
          <p:nvPr/>
        </p:nvCxnSpPr>
        <p:spPr>
          <a:xfrm flipV="1">
            <a:off x="6777448" y="4424706"/>
            <a:ext cx="0" cy="1166396"/>
          </a:xfrm>
          <a:prstGeom prst="line">
            <a:avLst/>
          </a:prstGeom>
          <a:ln w="5715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294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D430A02-28F9-7B88-47ED-985B016C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67" y="1462046"/>
            <a:ext cx="7502438" cy="4732890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APPEND (INJECT) ARBITRARY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C963C-EFD1-29CC-53BC-C09B1166E8D0}"/>
              </a:ext>
            </a:extLst>
          </p:cNvPr>
          <p:cNvSpPr/>
          <p:nvPr/>
        </p:nvSpPr>
        <p:spPr>
          <a:xfrm>
            <a:off x="1277132" y="4430769"/>
            <a:ext cx="6512853" cy="228600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20648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CD430A02-28F9-7B88-47ED-985B016C8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67" y="1462046"/>
            <a:ext cx="7502438" cy="4732890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APPEND (INJECT) ARBITRARY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48EEE-EB07-93FF-B724-7BBE3122ECE7}"/>
              </a:ext>
            </a:extLst>
          </p:cNvPr>
          <p:cNvSpPr/>
          <p:nvPr/>
        </p:nvSpPr>
        <p:spPr>
          <a:xfrm>
            <a:off x="1277132" y="4667324"/>
            <a:ext cx="6512853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80007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fur cape holding a sword&#10;&#10;Description automatically generated">
            <a:extLst>
              <a:ext uri="{FF2B5EF4-FFF2-40B4-BE49-F238E27FC236}">
                <a16:creationId xmlns:a16="http://schemas.microsoft.com/office/drawing/2014/main" id="{AC2AD384-FB13-BE43-4450-59A63113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1185059"/>
            <a:ext cx="5286123" cy="5075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5A0C3-EA66-2C7D-A865-61F348BFF4FA}"/>
              </a:ext>
            </a:extLst>
          </p:cNvPr>
          <p:cNvSpPr txBox="1"/>
          <p:nvPr/>
        </p:nvSpPr>
        <p:spPr>
          <a:xfrm>
            <a:off x="3926251" y="1148837"/>
            <a:ext cx="42370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3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BRACE YOURSELVES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EE222-7835-D9D4-D8C7-228052C7C357}"/>
              </a:ext>
            </a:extLst>
          </p:cNvPr>
          <p:cNvSpPr txBox="1"/>
          <p:nvPr/>
        </p:nvSpPr>
        <p:spPr>
          <a:xfrm>
            <a:off x="2912273" y="5698901"/>
            <a:ext cx="62504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3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TECHNICALITIES ARE COMING</a:t>
            </a:r>
          </a:p>
        </p:txBody>
      </p:sp>
    </p:spTree>
    <p:extLst>
      <p:ext uri="{BB962C8B-B14F-4D97-AF65-F5344CB8AC3E}">
        <p14:creationId xmlns:p14="http://schemas.microsoft.com/office/powerpoint/2010/main" val="2111754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APPEND (INJECT) ARBITRARY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8726AD-C623-2927-B886-F1003F12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25" y="3423050"/>
            <a:ext cx="7181168" cy="323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F7CD3E-9BEC-194A-2181-CE6E8B1627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52" y="1461856"/>
            <a:ext cx="7181168" cy="276198"/>
          </a:xfrm>
          <a:prstGeom prst="rect">
            <a:avLst/>
          </a:prstGeom>
        </p:spPr>
      </p:pic>
      <p:sp>
        <p:nvSpPr>
          <p:cNvPr id="15" name="TextBox 5">
            <a:extLst>
              <a:ext uri="{FF2B5EF4-FFF2-40B4-BE49-F238E27FC236}">
                <a16:creationId xmlns:a16="http://schemas.microsoft.com/office/drawing/2014/main" id="{EE5FEB46-85C3-8373-273A-9B092D96BD3B}"/>
              </a:ext>
            </a:extLst>
          </p:cNvPr>
          <p:cNvSpPr txBox="1"/>
          <p:nvPr/>
        </p:nvSpPr>
        <p:spPr>
          <a:xfrm>
            <a:off x="1024998" y="1935073"/>
            <a:ext cx="10543275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Is the target resolver going to learn the injected information?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Ask if the injected record has been cached: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Unlikely to work, but an important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14 different injection scenarios in many variants:</a:t>
            </a:r>
          </a:p>
          <a:p>
            <a:pPr marL="1200059" lvl="3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Injecting a 3</a:t>
            </a:r>
            <a:r>
              <a:rPr lang="en-US" sz="2800" spc="94" baseline="30000" dirty="0">
                <a:solidFill>
                  <a:srgbClr val="FFFFFF"/>
                </a:solidFill>
                <a:latin typeface="Nimbus Sans L 1"/>
              </a:rPr>
              <a:t>rd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party domain information</a:t>
            </a:r>
          </a:p>
          <a:p>
            <a:pPr marL="1200059" lvl="3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Replacing the question in the QUERY section</a:t>
            </a:r>
          </a:p>
          <a:p>
            <a:pPr marL="1200059" lvl="3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Adding a question in the QUERY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D13490-6377-BB60-B26D-C279BAFDDEDD}"/>
              </a:ext>
            </a:extLst>
          </p:cNvPr>
          <p:cNvCxnSpPr>
            <a:cxnSpLocks/>
          </p:cNvCxnSpPr>
          <p:nvPr/>
        </p:nvCxnSpPr>
        <p:spPr>
          <a:xfrm>
            <a:off x="4654378" y="1717514"/>
            <a:ext cx="1919417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42A7AF-8C27-1A39-71AE-74D60A6E3DFF}"/>
              </a:ext>
            </a:extLst>
          </p:cNvPr>
          <p:cNvCxnSpPr>
            <a:cxnSpLocks/>
          </p:cNvCxnSpPr>
          <p:nvPr/>
        </p:nvCxnSpPr>
        <p:spPr>
          <a:xfrm>
            <a:off x="5252827" y="3714675"/>
            <a:ext cx="1919417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FF49A8-0034-21CF-6F13-8B9D3B9171AD}"/>
              </a:ext>
            </a:extLst>
          </p:cNvPr>
          <p:cNvCxnSpPr>
            <a:cxnSpLocks/>
          </p:cNvCxnSpPr>
          <p:nvPr/>
        </p:nvCxnSpPr>
        <p:spPr>
          <a:xfrm>
            <a:off x="7315803" y="3711058"/>
            <a:ext cx="1114519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440A0D-0592-9639-5AFD-82061C5E95E1}"/>
              </a:ext>
            </a:extLst>
          </p:cNvPr>
          <p:cNvCxnSpPr>
            <a:cxnSpLocks/>
          </p:cNvCxnSpPr>
          <p:nvPr/>
        </p:nvCxnSpPr>
        <p:spPr>
          <a:xfrm>
            <a:off x="2039079" y="3713498"/>
            <a:ext cx="296676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7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89D14C2-1C3E-7674-DF0A-1C24EADD9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52" y="1462047"/>
            <a:ext cx="7507999" cy="4732890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APPEND (INJECT) ARBITRARY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5A2ABE-99C6-D933-0836-3E81AC76FE02}"/>
              </a:ext>
            </a:extLst>
          </p:cNvPr>
          <p:cNvCxnSpPr>
            <a:cxnSpLocks/>
          </p:cNvCxnSpPr>
          <p:nvPr/>
        </p:nvCxnSpPr>
        <p:spPr>
          <a:xfrm>
            <a:off x="2693773" y="1709406"/>
            <a:ext cx="90616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A86B02F-2642-7456-9D35-D9B7B0C9134A}"/>
              </a:ext>
            </a:extLst>
          </p:cNvPr>
          <p:cNvSpPr/>
          <p:nvPr/>
        </p:nvSpPr>
        <p:spPr>
          <a:xfrm>
            <a:off x="1277132" y="4439007"/>
            <a:ext cx="6512853" cy="228600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0776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89D14C2-1C3E-7674-DF0A-1C24EADD9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52" y="1462047"/>
            <a:ext cx="7507999" cy="4732890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APPEND (INJECT) ARBITRARY RECORDS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20FBCC-EC29-3D05-F7F2-628AC6FBC2C2}"/>
              </a:ext>
            </a:extLst>
          </p:cNvPr>
          <p:cNvSpPr/>
          <p:nvPr/>
        </p:nvSpPr>
        <p:spPr>
          <a:xfrm>
            <a:off x="1277132" y="4673600"/>
            <a:ext cx="6512853" cy="253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5A2ABE-99C6-D933-0836-3E81AC76FE02}"/>
              </a:ext>
            </a:extLst>
          </p:cNvPr>
          <p:cNvCxnSpPr>
            <a:cxnSpLocks/>
          </p:cNvCxnSpPr>
          <p:nvPr/>
        </p:nvCxnSpPr>
        <p:spPr>
          <a:xfrm>
            <a:off x="2693773" y="1709406"/>
            <a:ext cx="90616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C044EF-03CD-726C-E576-956CFD10A0D4}"/>
              </a:ext>
            </a:extLst>
          </p:cNvPr>
          <p:cNvCxnSpPr>
            <a:cxnSpLocks/>
          </p:cNvCxnSpPr>
          <p:nvPr/>
        </p:nvCxnSpPr>
        <p:spPr>
          <a:xfrm>
            <a:off x="2574324" y="4927653"/>
            <a:ext cx="1363362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6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5696571" y="3161106"/>
            <a:ext cx="4244873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chemeClr val="bg1"/>
                </a:solidFill>
                <a:latin typeface="Nimbus Sans L 4"/>
              </a:rPr>
              <a:t>RESPONSE MODIFIERS</a:t>
            </a:r>
          </a:p>
        </p:txBody>
      </p:sp>
      <p:pic>
        <p:nvPicPr>
          <p:cNvPr id="3" name="Picture 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BB868349-5BFE-3805-4943-1EC018A71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11" y="2975787"/>
            <a:ext cx="2091264" cy="47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63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B71A739-6A48-CB35-3C60-759E0D11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46" y="1477719"/>
            <a:ext cx="7487019" cy="4450721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SET ARBITRARY TIME-TO-LIVE (TTL)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5D93B-6A98-6F5E-CAC5-D0BD5F51ACCE}"/>
              </a:ext>
            </a:extLst>
          </p:cNvPr>
          <p:cNvCxnSpPr>
            <a:cxnSpLocks/>
          </p:cNvCxnSpPr>
          <p:nvPr/>
        </p:nvCxnSpPr>
        <p:spPr>
          <a:xfrm>
            <a:off x="2806021" y="1720248"/>
            <a:ext cx="1032811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88DC25-94E8-DF0D-12B3-EDD8C9235A7A}"/>
              </a:ext>
            </a:extLst>
          </p:cNvPr>
          <p:cNvCxnSpPr>
            <a:cxnSpLocks/>
          </p:cNvCxnSpPr>
          <p:nvPr/>
        </p:nvCxnSpPr>
        <p:spPr>
          <a:xfrm>
            <a:off x="5210843" y="4663611"/>
            <a:ext cx="658379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48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B9D0A5-E6E4-9482-4D93-DE851EDDF1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516" y="1463148"/>
            <a:ext cx="7475621" cy="4479702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ADD A DELAY / LATENCY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3AB1F7-27E5-D358-527E-FF10C38A6DE8}"/>
              </a:ext>
            </a:extLst>
          </p:cNvPr>
          <p:cNvCxnSpPr>
            <a:cxnSpLocks/>
          </p:cNvCxnSpPr>
          <p:nvPr/>
        </p:nvCxnSpPr>
        <p:spPr>
          <a:xfrm>
            <a:off x="2835479" y="1717798"/>
            <a:ext cx="830022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3007467" y="5150537"/>
            <a:ext cx="1112587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30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9E478AFD-446C-5AE2-347A-D097F863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72" y="1464287"/>
            <a:ext cx="7468814" cy="4715160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CHANGE NO. OF ANSWERS 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3AB1F7-27E5-D358-527E-FF10C38A6DE8}"/>
              </a:ext>
            </a:extLst>
          </p:cNvPr>
          <p:cNvCxnSpPr>
            <a:cxnSpLocks/>
          </p:cNvCxnSpPr>
          <p:nvPr/>
        </p:nvCxnSpPr>
        <p:spPr>
          <a:xfrm>
            <a:off x="2825144" y="1703192"/>
            <a:ext cx="58914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4400365" y="3420235"/>
            <a:ext cx="10526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086928-3437-1C95-464A-E398436D40CC}"/>
              </a:ext>
            </a:extLst>
          </p:cNvPr>
          <p:cNvCxnSpPr>
            <a:cxnSpLocks/>
          </p:cNvCxnSpPr>
          <p:nvPr/>
        </p:nvCxnSpPr>
        <p:spPr>
          <a:xfrm>
            <a:off x="1367481" y="1977489"/>
            <a:ext cx="6722076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89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29CF506-3FF8-89F2-5DB0-0F7361E67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25" y="1352227"/>
            <a:ext cx="11481922" cy="4920823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CHANGE NO. OF ANSWERS 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737573" y="3437238"/>
            <a:ext cx="12312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459B0-BFD5-9052-2278-EB2679D4A8B0}"/>
              </a:ext>
            </a:extLst>
          </p:cNvPr>
          <p:cNvSpPr/>
          <p:nvPr/>
        </p:nvSpPr>
        <p:spPr>
          <a:xfrm>
            <a:off x="925552" y="4135401"/>
            <a:ext cx="5343443" cy="12166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CFD84A7-1759-23DC-6C75-D2F1A6B516E5}"/>
              </a:ext>
            </a:extLst>
          </p:cNvPr>
          <p:cNvCxnSpPr>
            <a:cxnSpLocks/>
          </p:cNvCxnSpPr>
          <p:nvPr/>
        </p:nvCxnSpPr>
        <p:spPr>
          <a:xfrm>
            <a:off x="7306962" y="1719234"/>
            <a:ext cx="45308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98E5A4-D71A-96D6-A80E-1ACF08AC0C1E}"/>
              </a:ext>
            </a:extLst>
          </p:cNvPr>
          <p:cNvCxnSpPr>
            <a:cxnSpLocks/>
          </p:cNvCxnSpPr>
          <p:nvPr/>
        </p:nvCxnSpPr>
        <p:spPr>
          <a:xfrm>
            <a:off x="10033686" y="1719234"/>
            <a:ext cx="157342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DEC3B9-EAFC-8353-4365-682FA8933A11}"/>
              </a:ext>
            </a:extLst>
          </p:cNvPr>
          <p:cNvCxnSpPr>
            <a:cxnSpLocks/>
          </p:cNvCxnSpPr>
          <p:nvPr/>
        </p:nvCxnSpPr>
        <p:spPr>
          <a:xfrm>
            <a:off x="630194" y="5553948"/>
            <a:ext cx="1915298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13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8262E8D9-56AB-ADCE-ACB0-2520DDB6E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13" y="1459403"/>
            <a:ext cx="9087509" cy="4669857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COMBINE MODIFIERS TOGETHER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13AB1F7-27E5-D358-527E-FF10C38A6DE8}"/>
              </a:ext>
            </a:extLst>
          </p:cNvPr>
          <p:cNvCxnSpPr>
            <a:cxnSpLocks/>
          </p:cNvCxnSpPr>
          <p:nvPr/>
        </p:nvCxnSpPr>
        <p:spPr>
          <a:xfrm>
            <a:off x="3949723" y="1709928"/>
            <a:ext cx="828223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2EE2AD-D3C9-3DC6-CCF5-FE7CAD542E5D}"/>
              </a:ext>
            </a:extLst>
          </p:cNvPr>
          <p:cNvCxnSpPr>
            <a:cxnSpLocks/>
          </p:cNvCxnSpPr>
          <p:nvPr/>
        </p:nvCxnSpPr>
        <p:spPr>
          <a:xfrm>
            <a:off x="3031006" y="5359301"/>
            <a:ext cx="1086738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E5CE67-8761-1F25-E13C-24BEFBC515F9}"/>
              </a:ext>
            </a:extLst>
          </p:cNvPr>
          <p:cNvCxnSpPr>
            <a:cxnSpLocks/>
          </p:cNvCxnSpPr>
          <p:nvPr/>
        </p:nvCxnSpPr>
        <p:spPr>
          <a:xfrm flipV="1">
            <a:off x="2839452" y="1705921"/>
            <a:ext cx="1025303" cy="400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6FAE6E-81CC-48D1-E7EE-F4A11181922C}"/>
              </a:ext>
            </a:extLst>
          </p:cNvPr>
          <p:cNvCxnSpPr>
            <a:cxnSpLocks/>
          </p:cNvCxnSpPr>
          <p:nvPr/>
        </p:nvCxnSpPr>
        <p:spPr>
          <a:xfrm>
            <a:off x="6820351" y="4880179"/>
            <a:ext cx="69862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043970-53D5-3CD0-BE60-27D64BD5E2C6}"/>
              </a:ext>
            </a:extLst>
          </p:cNvPr>
          <p:cNvCxnSpPr>
            <a:cxnSpLocks/>
          </p:cNvCxnSpPr>
          <p:nvPr/>
        </p:nvCxnSpPr>
        <p:spPr>
          <a:xfrm>
            <a:off x="4862480" y="1711213"/>
            <a:ext cx="58914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5C974A-DB5D-B1BD-E04E-94C96EF62EA9}"/>
              </a:ext>
            </a:extLst>
          </p:cNvPr>
          <p:cNvCxnSpPr>
            <a:cxnSpLocks/>
          </p:cNvCxnSpPr>
          <p:nvPr/>
        </p:nvCxnSpPr>
        <p:spPr>
          <a:xfrm>
            <a:off x="4416407" y="3420235"/>
            <a:ext cx="10526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8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1D118408-34CC-3ED1-F49D-6B8086FD0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11" y="1361273"/>
            <a:ext cx="11042744" cy="4890634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7896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ADDITIONAL MODIFIERS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27FE2-C8A1-B388-8D00-31641AF5A088}"/>
              </a:ext>
            </a:extLst>
          </p:cNvPr>
          <p:cNvSpPr txBox="1"/>
          <p:nvPr/>
        </p:nvSpPr>
        <p:spPr>
          <a:xfrm>
            <a:off x="14115393" y="252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1F3396-58FD-6F1A-44E5-F4BAAEB702DB}"/>
              </a:ext>
            </a:extLst>
          </p:cNvPr>
          <p:cNvSpPr/>
          <p:nvPr/>
        </p:nvSpPr>
        <p:spPr>
          <a:xfrm>
            <a:off x="1007358" y="2566800"/>
            <a:ext cx="4260103" cy="106850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D87427A-716E-0EAE-26D1-868FA7409C03}"/>
              </a:ext>
            </a:extLst>
          </p:cNvPr>
          <p:cNvSpPr/>
          <p:nvPr/>
        </p:nvSpPr>
        <p:spPr>
          <a:xfrm rot="16200000">
            <a:off x="654447" y="2459353"/>
            <a:ext cx="170456" cy="393431"/>
          </a:xfrm>
          <a:prstGeom prst="downArrow">
            <a:avLst/>
          </a:prstGeom>
          <a:solidFill>
            <a:schemeClr val="accent6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FB703B06-5311-398C-4A12-7C4F99FCD1FF}"/>
              </a:ext>
            </a:extLst>
          </p:cNvPr>
          <p:cNvSpPr/>
          <p:nvPr/>
        </p:nvSpPr>
        <p:spPr>
          <a:xfrm rot="16200000">
            <a:off x="655590" y="2632381"/>
            <a:ext cx="170456" cy="393431"/>
          </a:xfrm>
          <a:prstGeom prst="downArrow">
            <a:avLst/>
          </a:prstGeom>
          <a:solidFill>
            <a:schemeClr val="accent6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DF7BDFDB-F6D6-DA99-ADD7-5E5011BBD538}"/>
              </a:ext>
            </a:extLst>
          </p:cNvPr>
          <p:cNvSpPr/>
          <p:nvPr/>
        </p:nvSpPr>
        <p:spPr>
          <a:xfrm rot="16200000">
            <a:off x="654448" y="2809713"/>
            <a:ext cx="170456" cy="393431"/>
          </a:xfrm>
          <a:prstGeom prst="downArrow">
            <a:avLst/>
          </a:prstGeom>
          <a:solidFill>
            <a:schemeClr val="accent6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64E8722A-8A1C-D212-DBD4-DF72234DFB64}"/>
              </a:ext>
            </a:extLst>
          </p:cNvPr>
          <p:cNvSpPr/>
          <p:nvPr/>
        </p:nvSpPr>
        <p:spPr>
          <a:xfrm rot="16200000">
            <a:off x="654448" y="2987044"/>
            <a:ext cx="170456" cy="393431"/>
          </a:xfrm>
          <a:prstGeom prst="downArrow">
            <a:avLst/>
          </a:prstGeom>
          <a:solidFill>
            <a:schemeClr val="accent6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38D5CE91-6900-0DEE-2485-F98215437F10}"/>
              </a:ext>
            </a:extLst>
          </p:cNvPr>
          <p:cNvSpPr/>
          <p:nvPr/>
        </p:nvSpPr>
        <p:spPr>
          <a:xfrm rot="16200000">
            <a:off x="654448" y="3160938"/>
            <a:ext cx="170456" cy="393431"/>
          </a:xfrm>
          <a:prstGeom prst="downArrow">
            <a:avLst/>
          </a:prstGeom>
          <a:solidFill>
            <a:schemeClr val="accent6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69BD66FD-6CBF-798A-0605-A20D76F7EA5D}"/>
              </a:ext>
            </a:extLst>
          </p:cNvPr>
          <p:cNvSpPr/>
          <p:nvPr/>
        </p:nvSpPr>
        <p:spPr>
          <a:xfrm rot="16200000">
            <a:off x="654448" y="3334832"/>
            <a:ext cx="170456" cy="393431"/>
          </a:xfrm>
          <a:prstGeom prst="downArrow">
            <a:avLst/>
          </a:prstGeom>
          <a:solidFill>
            <a:schemeClr val="accent6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A194DB-27A6-83C5-6D21-4BCC943A63E8}"/>
              </a:ext>
            </a:extLst>
          </p:cNvPr>
          <p:cNvSpPr/>
          <p:nvPr/>
        </p:nvSpPr>
        <p:spPr>
          <a:xfrm>
            <a:off x="1007358" y="3636473"/>
            <a:ext cx="4260103" cy="122428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064E706E-1C4D-001C-D9A4-A63B5D44E275}"/>
              </a:ext>
            </a:extLst>
          </p:cNvPr>
          <p:cNvSpPr/>
          <p:nvPr/>
        </p:nvSpPr>
        <p:spPr>
          <a:xfrm rot="16200000">
            <a:off x="654448" y="4027755"/>
            <a:ext cx="170456" cy="393431"/>
          </a:xfrm>
          <a:prstGeom prst="downArrow">
            <a:avLst/>
          </a:prstGeom>
          <a:solidFill>
            <a:schemeClr val="accent6"/>
          </a:solidFill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09B6913-14FD-D909-01DD-E12B31E4ACDF}"/>
              </a:ext>
            </a:extLst>
          </p:cNvPr>
          <p:cNvSpPr txBox="1"/>
          <p:nvPr/>
        </p:nvSpPr>
        <p:spPr>
          <a:xfrm>
            <a:off x="7200930" y="3531547"/>
            <a:ext cx="4039557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modifiers are:</a:t>
            </a:r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Universal</a:t>
            </a:r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Feature-agnostic</a:t>
            </a:r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Combinable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70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4">
            <a:extLst>
              <a:ext uri="{FF2B5EF4-FFF2-40B4-BE49-F238E27FC236}">
                <a16:creationId xmlns:a16="http://schemas.microsoft.com/office/drawing/2014/main" id="{441265C7-2825-6CC5-1833-580DB42EAA8E}"/>
              </a:ext>
            </a:extLst>
          </p:cNvPr>
          <p:cNvSpPr txBox="1"/>
          <p:nvPr/>
        </p:nvSpPr>
        <p:spPr>
          <a:xfrm>
            <a:off x="4482195" y="3161106"/>
            <a:ext cx="5539882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WHY DNS RESOLVERS?</a:t>
            </a:r>
          </a:p>
        </p:txBody>
      </p:sp>
    </p:spTree>
    <p:extLst>
      <p:ext uri="{BB962C8B-B14F-4D97-AF65-F5344CB8AC3E}">
        <p14:creationId xmlns:p14="http://schemas.microsoft.com/office/powerpoint/2010/main" val="3117638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C7BBD7CD-CBEF-C0CC-F4C8-0A0CCCDBEE5C}"/>
              </a:ext>
            </a:extLst>
          </p:cNvPr>
          <p:cNvGrpSpPr/>
          <p:nvPr/>
        </p:nvGrpSpPr>
        <p:grpSpPr>
          <a:xfrm>
            <a:off x="677265" y="3034586"/>
            <a:ext cx="6657813" cy="592591"/>
            <a:chOff x="0" y="0"/>
            <a:chExt cx="2140735" cy="234110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9C981E41-EB02-080E-F3FF-F36594CC51E9}"/>
                </a:ext>
              </a:extLst>
            </p:cNvPr>
            <p:cNvSpPr/>
            <p:nvPr/>
          </p:nvSpPr>
          <p:spPr>
            <a:xfrm>
              <a:off x="0" y="0"/>
              <a:ext cx="2140735" cy="234110"/>
            </a:xfrm>
            <a:custGeom>
              <a:avLst/>
              <a:gdLst/>
              <a:ahLst/>
              <a:cxnLst/>
              <a:rect l="l" t="t" r="r" b="b"/>
              <a:pathLst>
                <a:path w="2140735" h="234110">
                  <a:moveTo>
                    <a:pt x="0" y="0"/>
                  </a:moveTo>
                  <a:lnTo>
                    <a:pt x="2140735" y="0"/>
                  </a:lnTo>
                  <a:lnTo>
                    <a:pt x="2140735" y="234110"/>
                  </a:lnTo>
                  <a:lnTo>
                    <a:pt x="0" y="234110"/>
                  </a:lnTo>
                  <a:close/>
                </a:path>
              </a:pathLst>
            </a:custGeom>
            <a:solidFill>
              <a:srgbClr val="73FAFD"/>
            </a:solidFill>
          </p:spPr>
          <p:txBody>
            <a:bodyPr/>
            <a:lstStyle/>
            <a:p>
              <a:endParaRPr lang="en-AE"/>
            </a:p>
          </p:txBody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BD29C226-9228-3133-AF72-83CF5AE18B2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93"/>
                </a:lnSpc>
              </a:pPr>
              <a:endParaRPr sz="800"/>
            </a:p>
          </p:txBody>
        </p:sp>
      </p:grpSp>
      <p:sp>
        <p:nvSpPr>
          <p:cNvPr id="5" name="TextBox 15">
            <a:extLst>
              <a:ext uri="{FF2B5EF4-FFF2-40B4-BE49-F238E27FC236}">
                <a16:creationId xmlns:a16="http://schemas.microsoft.com/office/drawing/2014/main" id="{7EE3337A-1CF4-D961-DE6D-9DE96D19A319}"/>
              </a:ext>
            </a:extLst>
          </p:cNvPr>
          <p:cNvSpPr txBox="1"/>
          <p:nvPr/>
        </p:nvSpPr>
        <p:spPr>
          <a:xfrm>
            <a:off x="756604" y="2966334"/>
            <a:ext cx="8453687" cy="570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756"/>
              </a:lnSpc>
            </a:pPr>
            <a:r>
              <a:rPr lang="en-US" sz="3200" spc="322" dirty="0">
                <a:solidFill>
                  <a:srgbClr val="000000"/>
                </a:solidFill>
                <a:latin typeface="Changeling Neo"/>
              </a:rPr>
              <a:t>REAL WORLD APPLICATIONS</a:t>
            </a:r>
          </a:p>
        </p:txBody>
      </p:sp>
    </p:spTree>
    <p:extLst>
      <p:ext uri="{BB962C8B-B14F-4D97-AF65-F5344CB8AC3E}">
        <p14:creationId xmlns:p14="http://schemas.microsoft.com/office/powerpoint/2010/main" val="960248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7E04BD3-7FC4-F426-A7F4-70B55576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6" y="1513300"/>
            <a:ext cx="8049844" cy="3973099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EXORBITANT TIME-TO-LIVE (TTL) VALUES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D569E-4949-30C6-313C-4510E4C1FA80}"/>
              </a:ext>
            </a:extLst>
          </p:cNvPr>
          <p:cNvCxnSpPr>
            <a:cxnSpLocks/>
          </p:cNvCxnSpPr>
          <p:nvPr/>
        </p:nvCxnSpPr>
        <p:spPr>
          <a:xfrm>
            <a:off x="5038158" y="4369349"/>
            <a:ext cx="105784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041602-CABC-7319-C122-B7344E40DE3D}"/>
              </a:ext>
            </a:extLst>
          </p:cNvPr>
          <p:cNvCxnSpPr>
            <a:cxnSpLocks/>
          </p:cNvCxnSpPr>
          <p:nvPr/>
        </p:nvCxnSpPr>
        <p:spPr>
          <a:xfrm>
            <a:off x="2277921" y="1738979"/>
            <a:ext cx="139454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0B463757-D515-704A-BD36-4A532BEF206E}"/>
              </a:ext>
            </a:extLst>
          </p:cNvPr>
          <p:cNvSpPr txBox="1"/>
          <p:nvPr/>
        </p:nvSpPr>
        <p:spPr>
          <a:xfrm>
            <a:off x="9076875" y="3076687"/>
            <a:ext cx="2838134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TTL value </a:t>
            </a: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of 100,000,000 </a:t>
            </a:r>
          </a:p>
          <a:p>
            <a:pPr defTabSz="914400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(3.17 years)</a:t>
            </a:r>
          </a:p>
        </p:txBody>
      </p:sp>
    </p:spTree>
    <p:extLst>
      <p:ext uri="{BB962C8B-B14F-4D97-AF65-F5344CB8AC3E}">
        <p14:creationId xmlns:p14="http://schemas.microsoft.com/office/powerpoint/2010/main" val="122268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3E33A28-FE09-B434-0169-F598D4281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7" y="1520735"/>
            <a:ext cx="7962491" cy="4414618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TTL FILTERING – GOOGLE DNS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D569E-4949-30C6-313C-4510E4C1FA80}"/>
              </a:ext>
            </a:extLst>
          </p:cNvPr>
          <p:cNvCxnSpPr>
            <a:cxnSpLocks/>
          </p:cNvCxnSpPr>
          <p:nvPr/>
        </p:nvCxnSpPr>
        <p:spPr>
          <a:xfrm>
            <a:off x="5031898" y="4807964"/>
            <a:ext cx="62957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093960EC-9C5F-78A0-F30F-39A7147054F6}"/>
              </a:ext>
            </a:extLst>
          </p:cNvPr>
          <p:cNvSpPr txBox="1"/>
          <p:nvPr/>
        </p:nvSpPr>
        <p:spPr>
          <a:xfrm>
            <a:off x="8106198" y="3787345"/>
            <a:ext cx="3007948" cy="148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Google DNS reduced the TTL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21,600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(6 hours)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B8A9F-B59D-BC5C-459D-F06E91D1D299}"/>
              </a:ext>
            </a:extLst>
          </p:cNvPr>
          <p:cNvCxnSpPr>
            <a:cxnSpLocks/>
          </p:cNvCxnSpPr>
          <p:nvPr/>
        </p:nvCxnSpPr>
        <p:spPr>
          <a:xfrm>
            <a:off x="2277921" y="1738979"/>
            <a:ext cx="139454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AF7825-CF77-7CC5-D1F6-511B9ADB59D8}"/>
              </a:ext>
            </a:extLst>
          </p:cNvPr>
          <p:cNvCxnSpPr>
            <a:cxnSpLocks/>
          </p:cNvCxnSpPr>
          <p:nvPr/>
        </p:nvCxnSpPr>
        <p:spPr>
          <a:xfrm>
            <a:off x="5645220" y="1738982"/>
            <a:ext cx="90072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66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D9C0D98-5AD7-4ED0-028A-3EC766137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0" y="1520734"/>
            <a:ext cx="8678607" cy="4414618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TTL FILTERING – OPENDNS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D569E-4949-30C6-313C-4510E4C1FA80}"/>
              </a:ext>
            </a:extLst>
          </p:cNvPr>
          <p:cNvCxnSpPr>
            <a:cxnSpLocks/>
          </p:cNvCxnSpPr>
          <p:nvPr/>
        </p:nvCxnSpPr>
        <p:spPr>
          <a:xfrm>
            <a:off x="5045673" y="4816202"/>
            <a:ext cx="71902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093960EC-9C5F-78A0-F30F-39A7147054F6}"/>
              </a:ext>
            </a:extLst>
          </p:cNvPr>
          <p:cNvSpPr txBox="1"/>
          <p:nvPr/>
        </p:nvSpPr>
        <p:spPr>
          <a:xfrm>
            <a:off x="8138744" y="3791423"/>
            <a:ext cx="3007948" cy="148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OpenDNS reduced the TTL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604,800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(7 days)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13B3D1-61F2-46AC-60B5-1B2DD5DEDDE3}"/>
              </a:ext>
            </a:extLst>
          </p:cNvPr>
          <p:cNvCxnSpPr>
            <a:cxnSpLocks/>
          </p:cNvCxnSpPr>
          <p:nvPr/>
        </p:nvCxnSpPr>
        <p:spPr>
          <a:xfrm>
            <a:off x="2277921" y="1738979"/>
            <a:ext cx="139454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03A76B-90FA-1C37-5123-DCE73F987231}"/>
              </a:ext>
            </a:extLst>
          </p:cNvPr>
          <p:cNvCxnSpPr>
            <a:cxnSpLocks/>
          </p:cNvCxnSpPr>
          <p:nvPr/>
        </p:nvCxnSpPr>
        <p:spPr>
          <a:xfrm>
            <a:off x="5645220" y="1738982"/>
            <a:ext cx="173529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1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TTL FILTERING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7AAEFFD1-57F6-D7B7-12E7-316824833914}"/>
              </a:ext>
            </a:extLst>
          </p:cNvPr>
          <p:cNvSpPr txBox="1"/>
          <p:nvPr/>
        </p:nvSpPr>
        <p:spPr>
          <a:xfrm>
            <a:off x="461338" y="2025691"/>
            <a:ext cx="11026368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Most DNS resolvers filter exorbitant TTL values or at least do not cache such records for a long periods of time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8748800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8894771-7759-0B9C-92C3-48382989B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9" y="1519423"/>
            <a:ext cx="9506523" cy="4440241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LACK OF TTL FILTERING</a:t>
            </a:r>
          </a:p>
          <a:p>
            <a:pPr>
              <a:lnSpc>
                <a:spcPts val="1565"/>
              </a:lnSpc>
            </a:pPr>
            <a:r>
              <a:rPr lang="en-US" sz="1755" dirty="0">
                <a:solidFill>
                  <a:srgbClr val="73FAFD"/>
                </a:solidFill>
                <a:latin typeface="Nimbus Sans L 4"/>
              </a:rPr>
              <a:t>-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D569E-4949-30C6-313C-4510E4C1FA80}"/>
              </a:ext>
            </a:extLst>
          </p:cNvPr>
          <p:cNvCxnSpPr>
            <a:cxnSpLocks/>
          </p:cNvCxnSpPr>
          <p:nvPr/>
        </p:nvCxnSpPr>
        <p:spPr>
          <a:xfrm>
            <a:off x="5024480" y="4824440"/>
            <a:ext cx="111465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5">
            <a:extLst>
              <a:ext uri="{FF2B5EF4-FFF2-40B4-BE49-F238E27FC236}">
                <a16:creationId xmlns:a16="http://schemas.microsoft.com/office/drawing/2014/main" id="{F8269D16-738B-6C5B-3EAC-3E89DE2A2358}"/>
              </a:ext>
            </a:extLst>
          </p:cNvPr>
          <p:cNvSpPr txBox="1"/>
          <p:nvPr/>
        </p:nvSpPr>
        <p:spPr>
          <a:xfrm>
            <a:off x="9191081" y="4081255"/>
            <a:ext cx="2838134" cy="148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TTL in the response is unchanged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9D1E0F-CB40-10EB-E8C9-6CB995859826}"/>
              </a:ext>
            </a:extLst>
          </p:cNvPr>
          <p:cNvCxnSpPr>
            <a:cxnSpLocks/>
          </p:cNvCxnSpPr>
          <p:nvPr/>
        </p:nvCxnSpPr>
        <p:spPr>
          <a:xfrm>
            <a:off x="2277921" y="1738979"/>
            <a:ext cx="139454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0683ED-0654-0B2D-00B2-2E6554ED89AF}"/>
              </a:ext>
            </a:extLst>
          </p:cNvPr>
          <p:cNvCxnSpPr>
            <a:cxnSpLocks/>
          </p:cNvCxnSpPr>
          <p:nvPr/>
        </p:nvCxnSpPr>
        <p:spPr>
          <a:xfrm>
            <a:off x="5645220" y="1738982"/>
            <a:ext cx="24319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79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592D216-AEB2-5194-7F8E-9FA3DFCE2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23" y="1510797"/>
            <a:ext cx="10707464" cy="4440243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LACK OF TTL FILTERING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5D569E-4949-30C6-313C-4510E4C1FA80}"/>
              </a:ext>
            </a:extLst>
          </p:cNvPr>
          <p:cNvCxnSpPr>
            <a:cxnSpLocks/>
          </p:cNvCxnSpPr>
          <p:nvPr/>
        </p:nvCxnSpPr>
        <p:spPr>
          <a:xfrm>
            <a:off x="5015856" y="4824440"/>
            <a:ext cx="100538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093960EC-9C5F-78A0-F30F-39A7147054F6}"/>
              </a:ext>
            </a:extLst>
          </p:cNvPr>
          <p:cNvSpPr txBox="1"/>
          <p:nvPr/>
        </p:nvSpPr>
        <p:spPr>
          <a:xfrm>
            <a:off x="8512329" y="3429947"/>
            <a:ext cx="3007948" cy="1917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Non-recursive query provides proof that the record has been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454B36-DBFA-3669-6D00-3AA627CB0B39}"/>
              </a:ext>
            </a:extLst>
          </p:cNvPr>
          <p:cNvCxnSpPr>
            <a:cxnSpLocks/>
          </p:cNvCxnSpPr>
          <p:nvPr/>
        </p:nvCxnSpPr>
        <p:spPr>
          <a:xfrm>
            <a:off x="8159611" y="1738979"/>
            <a:ext cx="1174170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8EDB31-1DB0-5D7B-BDE0-BA51082A1986}"/>
              </a:ext>
            </a:extLst>
          </p:cNvPr>
          <p:cNvCxnSpPr>
            <a:cxnSpLocks/>
          </p:cNvCxnSpPr>
          <p:nvPr/>
        </p:nvCxnSpPr>
        <p:spPr>
          <a:xfrm>
            <a:off x="2277921" y="1738979"/>
            <a:ext cx="139454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20788A-1E64-B095-9144-93A21691F955}"/>
              </a:ext>
            </a:extLst>
          </p:cNvPr>
          <p:cNvCxnSpPr>
            <a:cxnSpLocks/>
          </p:cNvCxnSpPr>
          <p:nvPr/>
        </p:nvCxnSpPr>
        <p:spPr>
          <a:xfrm flipV="1">
            <a:off x="5645220" y="1738979"/>
            <a:ext cx="2410209" cy="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46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A86F43DD-EA44-05EC-534B-9F1E93AD5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4" y="1462377"/>
            <a:ext cx="9670208" cy="3882060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BIG TXT RECORD(S)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6646D-C14D-DDA8-78B2-6B6AE49E437E}"/>
              </a:ext>
            </a:extLst>
          </p:cNvPr>
          <p:cNvCxnSpPr>
            <a:cxnSpLocks/>
          </p:cNvCxnSpPr>
          <p:nvPr/>
        </p:nvCxnSpPr>
        <p:spPr>
          <a:xfrm>
            <a:off x="1974186" y="1701865"/>
            <a:ext cx="19129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A9A4C379-E608-A9F2-C564-A552B1416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76" y="1352229"/>
            <a:ext cx="4810722" cy="219222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447FEE-0267-981B-C167-7B86B57A08B2}"/>
              </a:ext>
            </a:extLst>
          </p:cNvPr>
          <p:cNvCxnSpPr>
            <a:cxnSpLocks/>
          </p:cNvCxnSpPr>
          <p:nvPr/>
        </p:nvCxnSpPr>
        <p:spPr>
          <a:xfrm>
            <a:off x="836764" y="4377331"/>
            <a:ext cx="7993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FC594F-2808-B874-6F69-E43FBBA0FD09}"/>
              </a:ext>
            </a:extLst>
          </p:cNvPr>
          <p:cNvCxnSpPr>
            <a:cxnSpLocks/>
          </p:cNvCxnSpPr>
          <p:nvPr/>
        </p:nvCxnSpPr>
        <p:spPr>
          <a:xfrm>
            <a:off x="5046133" y="3759264"/>
            <a:ext cx="5520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6FB654-1A16-B6A5-E9AB-0D52231786C1}"/>
              </a:ext>
            </a:extLst>
          </p:cNvPr>
          <p:cNvCxnSpPr>
            <a:cxnSpLocks/>
          </p:cNvCxnSpPr>
          <p:nvPr/>
        </p:nvCxnSpPr>
        <p:spPr>
          <a:xfrm>
            <a:off x="836764" y="3953997"/>
            <a:ext cx="4209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AB22424-67EE-F0B8-E756-5E53858ED538}"/>
              </a:ext>
            </a:extLst>
          </p:cNvPr>
          <p:cNvCxnSpPr>
            <a:cxnSpLocks/>
          </p:cNvCxnSpPr>
          <p:nvPr/>
        </p:nvCxnSpPr>
        <p:spPr>
          <a:xfrm>
            <a:off x="8830733" y="4191063"/>
            <a:ext cx="17356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F70E2-4EC1-A8EB-558F-E231F94EA121}"/>
              </a:ext>
            </a:extLst>
          </p:cNvPr>
          <p:cNvCxnSpPr>
            <a:cxnSpLocks/>
          </p:cNvCxnSpPr>
          <p:nvPr/>
        </p:nvCxnSpPr>
        <p:spPr>
          <a:xfrm flipV="1">
            <a:off x="824217" y="3939708"/>
            <a:ext cx="0" cy="4571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F893A4-19AD-14D8-CE89-090D7FBA4E92}"/>
              </a:ext>
            </a:extLst>
          </p:cNvPr>
          <p:cNvCxnSpPr>
            <a:cxnSpLocks/>
          </p:cNvCxnSpPr>
          <p:nvPr/>
        </p:nvCxnSpPr>
        <p:spPr>
          <a:xfrm flipV="1">
            <a:off x="10556868" y="3739189"/>
            <a:ext cx="0" cy="4708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5717DB7-DF62-1D5C-A1F5-F4CD252277DC}"/>
              </a:ext>
            </a:extLst>
          </p:cNvPr>
          <p:cNvCxnSpPr>
            <a:cxnSpLocks/>
          </p:cNvCxnSpPr>
          <p:nvPr/>
        </p:nvCxnSpPr>
        <p:spPr>
          <a:xfrm flipV="1">
            <a:off x="8846608" y="4185241"/>
            <a:ext cx="0" cy="211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1B2721-C980-A386-3938-C42D08AB19AB}"/>
              </a:ext>
            </a:extLst>
          </p:cNvPr>
          <p:cNvCxnSpPr>
            <a:cxnSpLocks/>
          </p:cNvCxnSpPr>
          <p:nvPr/>
        </p:nvCxnSpPr>
        <p:spPr>
          <a:xfrm flipV="1">
            <a:off x="5062008" y="3763032"/>
            <a:ext cx="0" cy="211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F713D8EA-041C-C1B4-4449-AF0814E752C5}"/>
              </a:ext>
            </a:extLst>
          </p:cNvPr>
          <p:cNvSpPr txBox="1"/>
          <p:nvPr/>
        </p:nvSpPr>
        <p:spPr>
          <a:xfrm>
            <a:off x="5897494" y="3862433"/>
            <a:ext cx="115717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46E0063-BC6D-5E4B-E0A0-352CD05708A8}"/>
              </a:ext>
            </a:extLst>
          </p:cNvPr>
          <p:cNvCxnSpPr>
            <a:cxnSpLocks/>
          </p:cNvCxnSpPr>
          <p:nvPr/>
        </p:nvCxnSpPr>
        <p:spPr>
          <a:xfrm>
            <a:off x="10096054" y="2947085"/>
            <a:ext cx="13302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5B6DAA-8794-69AE-8E28-734D244A846A}"/>
              </a:ext>
            </a:extLst>
          </p:cNvPr>
          <p:cNvCxnSpPr>
            <a:cxnSpLocks/>
          </p:cNvCxnSpPr>
          <p:nvPr/>
        </p:nvCxnSpPr>
        <p:spPr>
          <a:xfrm>
            <a:off x="7054666" y="3136656"/>
            <a:ext cx="4371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AA9CF75-571E-C2E1-D151-D32B264225B8}"/>
              </a:ext>
            </a:extLst>
          </p:cNvPr>
          <p:cNvCxnSpPr>
            <a:cxnSpLocks/>
          </p:cNvCxnSpPr>
          <p:nvPr/>
        </p:nvCxnSpPr>
        <p:spPr>
          <a:xfrm>
            <a:off x="7074074" y="3329943"/>
            <a:ext cx="9250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3233AE-FA62-C8D0-BBB6-776CC9B11E18}"/>
              </a:ext>
            </a:extLst>
          </p:cNvPr>
          <p:cNvCxnSpPr>
            <a:cxnSpLocks/>
          </p:cNvCxnSpPr>
          <p:nvPr/>
        </p:nvCxnSpPr>
        <p:spPr>
          <a:xfrm>
            <a:off x="1411135" y="1701865"/>
            <a:ext cx="505662" cy="0"/>
          </a:xfrm>
          <a:prstGeom prst="line">
            <a:avLst/>
          </a:prstGeom>
          <a:ln w="57150">
            <a:solidFill>
              <a:srgbClr val="00A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937C0F1A-5EE0-CD7E-3AB7-1B8FF012F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8" y="1479624"/>
            <a:ext cx="9652959" cy="4414772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BIG TXT RECORD(S)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6646D-C14D-DDA8-78B2-6B6AE49E437E}"/>
              </a:ext>
            </a:extLst>
          </p:cNvPr>
          <p:cNvCxnSpPr>
            <a:cxnSpLocks/>
          </p:cNvCxnSpPr>
          <p:nvPr/>
        </p:nvCxnSpPr>
        <p:spPr>
          <a:xfrm>
            <a:off x="1929644" y="1701865"/>
            <a:ext cx="27009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FC4887-9E35-356B-9B1F-52DC6C87BBA3}"/>
              </a:ext>
            </a:extLst>
          </p:cNvPr>
          <p:cNvCxnSpPr>
            <a:cxnSpLocks/>
          </p:cNvCxnSpPr>
          <p:nvPr/>
        </p:nvCxnSpPr>
        <p:spPr>
          <a:xfrm>
            <a:off x="802896" y="4343463"/>
            <a:ext cx="7993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92A8CA-5B25-6341-6839-06AC4B89B388}"/>
              </a:ext>
            </a:extLst>
          </p:cNvPr>
          <p:cNvCxnSpPr>
            <a:cxnSpLocks/>
          </p:cNvCxnSpPr>
          <p:nvPr/>
        </p:nvCxnSpPr>
        <p:spPr>
          <a:xfrm>
            <a:off x="5012265" y="3759264"/>
            <a:ext cx="5520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5ACA0-E434-9CA9-9BD7-9B31AEC30A11}"/>
              </a:ext>
            </a:extLst>
          </p:cNvPr>
          <p:cNvCxnSpPr>
            <a:cxnSpLocks/>
          </p:cNvCxnSpPr>
          <p:nvPr/>
        </p:nvCxnSpPr>
        <p:spPr>
          <a:xfrm>
            <a:off x="802896" y="3962464"/>
            <a:ext cx="42093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914FB3-2A59-335A-E923-873A9F72E974}"/>
              </a:ext>
            </a:extLst>
          </p:cNvPr>
          <p:cNvCxnSpPr>
            <a:cxnSpLocks/>
          </p:cNvCxnSpPr>
          <p:nvPr/>
        </p:nvCxnSpPr>
        <p:spPr>
          <a:xfrm>
            <a:off x="8796865" y="4157195"/>
            <a:ext cx="17356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A49068-7602-2C1B-2652-E9FB1E3B35EF}"/>
              </a:ext>
            </a:extLst>
          </p:cNvPr>
          <p:cNvCxnSpPr>
            <a:cxnSpLocks/>
          </p:cNvCxnSpPr>
          <p:nvPr/>
        </p:nvCxnSpPr>
        <p:spPr>
          <a:xfrm flipV="1">
            <a:off x="824217" y="3974635"/>
            <a:ext cx="0" cy="3798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7C7FFB-D899-425E-5ED7-DB858D4F1747}"/>
              </a:ext>
            </a:extLst>
          </p:cNvPr>
          <p:cNvCxnSpPr>
            <a:cxnSpLocks/>
          </p:cNvCxnSpPr>
          <p:nvPr/>
        </p:nvCxnSpPr>
        <p:spPr>
          <a:xfrm flipV="1">
            <a:off x="10514533" y="3763032"/>
            <a:ext cx="9531" cy="40471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45E42F-1BE0-4133-B09E-BB55D1569DF8}"/>
              </a:ext>
            </a:extLst>
          </p:cNvPr>
          <p:cNvCxnSpPr>
            <a:cxnSpLocks/>
          </p:cNvCxnSpPr>
          <p:nvPr/>
        </p:nvCxnSpPr>
        <p:spPr>
          <a:xfrm flipV="1">
            <a:off x="8795806" y="4151373"/>
            <a:ext cx="0" cy="211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291242-21A3-5EE9-2162-4B20EAEB94EE}"/>
              </a:ext>
            </a:extLst>
          </p:cNvPr>
          <p:cNvCxnSpPr>
            <a:cxnSpLocks/>
          </p:cNvCxnSpPr>
          <p:nvPr/>
        </p:nvCxnSpPr>
        <p:spPr>
          <a:xfrm flipV="1">
            <a:off x="5028140" y="3771499"/>
            <a:ext cx="0" cy="2116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>
            <a:extLst>
              <a:ext uri="{FF2B5EF4-FFF2-40B4-BE49-F238E27FC236}">
                <a16:creationId xmlns:a16="http://schemas.microsoft.com/office/drawing/2014/main" id="{51D3FB14-2092-FCC6-C72E-4AFDFA493AE3}"/>
              </a:ext>
            </a:extLst>
          </p:cNvPr>
          <p:cNvSpPr txBox="1"/>
          <p:nvPr/>
        </p:nvSpPr>
        <p:spPr>
          <a:xfrm>
            <a:off x="6155594" y="3849014"/>
            <a:ext cx="115717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AB67A7-644A-67FA-BA15-2D2F8533A090}"/>
              </a:ext>
            </a:extLst>
          </p:cNvPr>
          <p:cNvCxnSpPr>
            <a:cxnSpLocks/>
          </p:cNvCxnSpPr>
          <p:nvPr/>
        </p:nvCxnSpPr>
        <p:spPr>
          <a:xfrm>
            <a:off x="845388" y="4354509"/>
            <a:ext cx="7950418" cy="84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5C48BC-56C6-6B80-34FF-5E7353C71818}"/>
              </a:ext>
            </a:extLst>
          </p:cNvPr>
          <p:cNvCxnSpPr>
            <a:cxnSpLocks/>
          </p:cNvCxnSpPr>
          <p:nvPr/>
        </p:nvCxnSpPr>
        <p:spPr>
          <a:xfrm>
            <a:off x="2988733" y="4715933"/>
            <a:ext cx="75353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B354B3E-6E1F-C391-B42D-9D85425CD8EC}"/>
              </a:ext>
            </a:extLst>
          </p:cNvPr>
          <p:cNvCxnSpPr>
            <a:cxnSpLocks/>
          </p:cNvCxnSpPr>
          <p:nvPr/>
        </p:nvCxnSpPr>
        <p:spPr>
          <a:xfrm>
            <a:off x="818771" y="4893797"/>
            <a:ext cx="21699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8E37A0-B049-AD6F-43AD-BE0920A91D18}"/>
              </a:ext>
            </a:extLst>
          </p:cNvPr>
          <p:cNvCxnSpPr>
            <a:cxnSpLocks/>
          </p:cNvCxnSpPr>
          <p:nvPr/>
        </p:nvCxnSpPr>
        <p:spPr>
          <a:xfrm>
            <a:off x="8796865" y="4157195"/>
            <a:ext cx="17356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1EF78D3-A297-6D02-8B0D-063A70DB8710}"/>
              </a:ext>
            </a:extLst>
          </p:cNvPr>
          <p:cNvCxnSpPr>
            <a:cxnSpLocks/>
          </p:cNvCxnSpPr>
          <p:nvPr/>
        </p:nvCxnSpPr>
        <p:spPr>
          <a:xfrm flipV="1">
            <a:off x="830187" y="4336059"/>
            <a:ext cx="0" cy="5576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C994A92-0EC6-839A-6FBD-5B2C2E9E21C3}"/>
              </a:ext>
            </a:extLst>
          </p:cNvPr>
          <p:cNvCxnSpPr>
            <a:cxnSpLocks/>
          </p:cNvCxnSpPr>
          <p:nvPr/>
        </p:nvCxnSpPr>
        <p:spPr>
          <a:xfrm flipH="1" flipV="1">
            <a:off x="10514536" y="4143966"/>
            <a:ext cx="8469" cy="5910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6FC1308-C951-2F39-B3DC-E84D38619E5F}"/>
              </a:ext>
            </a:extLst>
          </p:cNvPr>
          <p:cNvCxnSpPr>
            <a:cxnSpLocks/>
          </p:cNvCxnSpPr>
          <p:nvPr/>
        </p:nvCxnSpPr>
        <p:spPr>
          <a:xfrm flipV="1">
            <a:off x="8795806" y="4143936"/>
            <a:ext cx="0" cy="2238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95B5F5-EF85-DE76-37D0-9A0C7E3ED81C}"/>
              </a:ext>
            </a:extLst>
          </p:cNvPr>
          <p:cNvCxnSpPr>
            <a:cxnSpLocks/>
          </p:cNvCxnSpPr>
          <p:nvPr/>
        </p:nvCxnSpPr>
        <p:spPr>
          <a:xfrm flipV="1">
            <a:off x="2988733" y="4696881"/>
            <a:ext cx="0" cy="2180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5">
            <a:extLst>
              <a:ext uri="{FF2B5EF4-FFF2-40B4-BE49-F238E27FC236}">
                <a16:creationId xmlns:a16="http://schemas.microsoft.com/office/drawing/2014/main" id="{C9C6D1AF-498C-A68F-0910-24202F5A4394}"/>
              </a:ext>
            </a:extLst>
          </p:cNvPr>
          <p:cNvSpPr txBox="1"/>
          <p:nvPr/>
        </p:nvSpPr>
        <p:spPr>
          <a:xfrm>
            <a:off x="9175998" y="4230017"/>
            <a:ext cx="1157172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383570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EFC254B-B8BB-7CC9-2D50-69E614FBB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09" y="1495536"/>
            <a:ext cx="9731608" cy="4776872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BIG TXT RECORD(S)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F70748-9CE8-44A3-0C31-A55C67B392EE}"/>
              </a:ext>
            </a:extLst>
          </p:cNvPr>
          <p:cNvCxnSpPr>
            <a:cxnSpLocks/>
          </p:cNvCxnSpPr>
          <p:nvPr/>
        </p:nvCxnSpPr>
        <p:spPr>
          <a:xfrm>
            <a:off x="1987584" y="1706325"/>
            <a:ext cx="35863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898C1-30E9-7C5F-0FF9-4FC13C568269}"/>
              </a:ext>
            </a:extLst>
          </p:cNvPr>
          <p:cNvSpPr/>
          <p:nvPr/>
        </p:nvSpPr>
        <p:spPr>
          <a:xfrm>
            <a:off x="1085700" y="6064369"/>
            <a:ext cx="2011183" cy="216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AF61C8-3D00-040C-4C4C-2C3AFC495764}"/>
              </a:ext>
            </a:extLst>
          </p:cNvPr>
          <p:cNvSpPr/>
          <p:nvPr/>
        </p:nvSpPr>
        <p:spPr>
          <a:xfrm>
            <a:off x="1470991" y="5116529"/>
            <a:ext cx="2112247" cy="21666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C137A-EF2C-28D1-21A2-5B9A4F58A092}"/>
              </a:ext>
            </a:extLst>
          </p:cNvPr>
          <p:cNvSpPr/>
          <p:nvPr/>
        </p:nvSpPr>
        <p:spPr>
          <a:xfrm>
            <a:off x="4234720" y="5107771"/>
            <a:ext cx="2112247" cy="21666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7DF1D-7D10-27F9-A081-11BEFDBE5F15}"/>
              </a:ext>
            </a:extLst>
          </p:cNvPr>
          <p:cNvSpPr/>
          <p:nvPr/>
        </p:nvSpPr>
        <p:spPr>
          <a:xfrm>
            <a:off x="7070034" y="5116528"/>
            <a:ext cx="2112247" cy="216665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FEEE65E-6E40-1073-28AC-A70ED32D0389}"/>
              </a:ext>
            </a:extLst>
          </p:cNvPr>
          <p:cNvSpPr txBox="1"/>
          <p:nvPr/>
        </p:nvSpPr>
        <p:spPr>
          <a:xfrm>
            <a:off x="1469664" y="4242140"/>
            <a:ext cx="2351479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x 255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72F98-499D-C24F-D901-A717CD91C47E}"/>
              </a:ext>
            </a:extLst>
          </p:cNvPr>
          <p:cNvSpPr/>
          <p:nvPr/>
        </p:nvSpPr>
        <p:spPr>
          <a:xfrm>
            <a:off x="819509" y="3775681"/>
            <a:ext cx="9731608" cy="16350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67184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95D1A2B-9AF8-4180-9682-35644DEB7244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9D22E3B1-480E-43EC-B70E-C8AB3CE99438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6AE649C9-4E0C-D4AD-E4EC-C1FD6E682B8E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3" name="TextBox 4">
            <a:extLst>
              <a:ext uri="{FF2B5EF4-FFF2-40B4-BE49-F238E27FC236}">
                <a16:creationId xmlns:a16="http://schemas.microsoft.com/office/drawing/2014/main" id="{24FED33F-D25D-7537-0BC4-2CD32D9E2850}"/>
              </a:ext>
            </a:extLst>
          </p:cNvPr>
          <p:cNvSpPr txBox="1"/>
          <p:nvPr/>
        </p:nvSpPr>
        <p:spPr>
          <a:xfrm>
            <a:off x="3419999" y="718699"/>
            <a:ext cx="8459705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WHY DNS RESOLVERS?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A660BF1C-5BEB-39BA-58E5-E63E6A50E6F3}"/>
              </a:ext>
            </a:extLst>
          </p:cNvPr>
          <p:cNvSpPr txBox="1"/>
          <p:nvPr/>
        </p:nvSpPr>
        <p:spPr>
          <a:xfrm>
            <a:off x="461337" y="2214532"/>
            <a:ext cx="11791623" cy="3326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We all use them all the time to locate internet hosts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is a critical network component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Lack of infosec coverage (opportunities)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High potential to find new vulnerabilities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Bug bounty programs (Cloudflare, Quad9, OpenDNS, PowerDNS..)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It’s fun!</a:t>
            </a:r>
          </a:p>
        </p:txBody>
      </p:sp>
    </p:spTree>
    <p:extLst>
      <p:ext uri="{BB962C8B-B14F-4D97-AF65-F5344CB8AC3E}">
        <p14:creationId xmlns:p14="http://schemas.microsoft.com/office/powerpoint/2010/main" val="6446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C40DB5D-2D41-CF27-602B-1799377D241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49" y="1168202"/>
            <a:ext cx="9636456" cy="5259458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BIG TXT RECORD(S) WITH LARGE TTL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F70748-9CE8-44A3-0C31-A55C67B392EE}"/>
              </a:ext>
            </a:extLst>
          </p:cNvPr>
          <p:cNvCxnSpPr>
            <a:cxnSpLocks/>
          </p:cNvCxnSpPr>
          <p:nvPr/>
        </p:nvCxnSpPr>
        <p:spPr>
          <a:xfrm>
            <a:off x="2352013" y="1351572"/>
            <a:ext cx="2933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898C1-30E9-7C5F-0FF9-4FC13C568269}"/>
              </a:ext>
            </a:extLst>
          </p:cNvPr>
          <p:cNvSpPr/>
          <p:nvPr/>
        </p:nvSpPr>
        <p:spPr>
          <a:xfrm>
            <a:off x="1408048" y="6192083"/>
            <a:ext cx="1989383" cy="20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8CF665-A56D-7C19-1F59-FAF37C0587BB}"/>
              </a:ext>
            </a:extLst>
          </p:cNvPr>
          <p:cNvCxnSpPr>
            <a:cxnSpLocks/>
          </p:cNvCxnSpPr>
          <p:nvPr/>
        </p:nvCxnSpPr>
        <p:spPr>
          <a:xfrm flipV="1">
            <a:off x="2718751" y="1351203"/>
            <a:ext cx="958727" cy="36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B2A3AB-EB33-26C8-DF4A-9DA603F4F9AA}"/>
              </a:ext>
            </a:extLst>
          </p:cNvPr>
          <p:cNvCxnSpPr>
            <a:cxnSpLocks/>
          </p:cNvCxnSpPr>
          <p:nvPr/>
        </p:nvCxnSpPr>
        <p:spPr>
          <a:xfrm>
            <a:off x="4718695" y="3861760"/>
            <a:ext cx="73804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5">
            <a:extLst>
              <a:ext uri="{FF2B5EF4-FFF2-40B4-BE49-F238E27FC236}">
                <a16:creationId xmlns:a16="http://schemas.microsoft.com/office/drawing/2014/main" id="{28FEBFB4-699A-D70D-C076-3E684C0D503F}"/>
              </a:ext>
            </a:extLst>
          </p:cNvPr>
          <p:cNvSpPr txBox="1"/>
          <p:nvPr/>
        </p:nvSpPr>
        <p:spPr>
          <a:xfrm>
            <a:off x="8892381" y="2209962"/>
            <a:ext cx="2925443" cy="148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The resolver does not filter records with large TTL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CFDA3628-AA56-523A-7042-B050FB6E5496}"/>
              </a:ext>
            </a:extLst>
          </p:cNvPr>
          <p:cNvSpPr txBox="1"/>
          <p:nvPr/>
        </p:nvSpPr>
        <p:spPr>
          <a:xfrm>
            <a:off x="1469664" y="4291835"/>
            <a:ext cx="2351479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x 255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50C196-4871-6E66-0EAE-38C3B8CBF511}"/>
              </a:ext>
            </a:extLst>
          </p:cNvPr>
          <p:cNvCxnSpPr>
            <a:cxnSpLocks/>
          </p:cNvCxnSpPr>
          <p:nvPr/>
        </p:nvCxnSpPr>
        <p:spPr>
          <a:xfrm>
            <a:off x="5194161" y="1362982"/>
            <a:ext cx="186068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BC97C1-66CA-8120-DBC8-17F3D348F1C3}"/>
              </a:ext>
            </a:extLst>
          </p:cNvPr>
          <p:cNvCxnSpPr>
            <a:cxnSpLocks/>
          </p:cNvCxnSpPr>
          <p:nvPr/>
        </p:nvCxnSpPr>
        <p:spPr>
          <a:xfrm>
            <a:off x="9518650" y="2601232"/>
            <a:ext cx="11493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00C43-47CA-2CF3-E8B2-EBB964E81D01}"/>
              </a:ext>
            </a:extLst>
          </p:cNvPr>
          <p:cNvSpPr/>
          <p:nvPr/>
        </p:nvSpPr>
        <p:spPr>
          <a:xfrm>
            <a:off x="1167422" y="3693907"/>
            <a:ext cx="9636457" cy="18668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4636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3" grpId="0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39E245B-8333-BA0B-207C-BA0DCB27EB7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89" y="1188261"/>
            <a:ext cx="9655264" cy="5260089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BIG TXT RECORD(S) WITH LARGE TTL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F70748-9CE8-44A3-0C31-A55C67B392EE}"/>
              </a:ext>
            </a:extLst>
          </p:cNvPr>
          <p:cNvCxnSpPr>
            <a:cxnSpLocks/>
          </p:cNvCxnSpPr>
          <p:nvPr/>
        </p:nvCxnSpPr>
        <p:spPr>
          <a:xfrm>
            <a:off x="2352013" y="1351572"/>
            <a:ext cx="29339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898C1-30E9-7C5F-0FF9-4FC13C568269}"/>
              </a:ext>
            </a:extLst>
          </p:cNvPr>
          <p:cNvSpPr/>
          <p:nvPr/>
        </p:nvSpPr>
        <p:spPr>
          <a:xfrm>
            <a:off x="1408048" y="6192083"/>
            <a:ext cx="1989383" cy="20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8CF665-A56D-7C19-1F59-FAF37C0587BB}"/>
              </a:ext>
            </a:extLst>
          </p:cNvPr>
          <p:cNvCxnSpPr>
            <a:cxnSpLocks/>
          </p:cNvCxnSpPr>
          <p:nvPr/>
        </p:nvCxnSpPr>
        <p:spPr>
          <a:xfrm flipV="1">
            <a:off x="2718751" y="1351203"/>
            <a:ext cx="958727" cy="369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B2A3AB-EB33-26C8-DF4A-9DA603F4F9AA}"/>
              </a:ext>
            </a:extLst>
          </p:cNvPr>
          <p:cNvCxnSpPr>
            <a:cxnSpLocks/>
          </p:cNvCxnSpPr>
          <p:nvPr/>
        </p:nvCxnSpPr>
        <p:spPr>
          <a:xfrm>
            <a:off x="4718695" y="3861760"/>
            <a:ext cx="66250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6225C4-55B6-4A6F-A435-32B431CF5A61}"/>
              </a:ext>
            </a:extLst>
          </p:cNvPr>
          <p:cNvCxnSpPr>
            <a:cxnSpLocks/>
          </p:cNvCxnSpPr>
          <p:nvPr/>
        </p:nvCxnSpPr>
        <p:spPr>
          <a:xfrm>
            <a:off x="7131922" y="1351203"/>
            <a:ext cx="887285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0309A4BE-702E-D934-3743-BA25F3AB82E5}"/>
              </a:ext>
            </a:extLst>
          </p:cNvPr>
          <p:cNvSpPr txBox="1"/>
          <p:nvPr/>
        </p:nvSpPr>
        <p:spPr>
          <a:xfrm>
            <a:off x="1469664" y="4293680"/>
            <a:ext cx="2351479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255 x 255 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6CEED6-F59A-15D2-F792-806AC213CE8E}"/>
              </a:ext>
            </a:extLst>
          </p:cNvPr>
          <p:cNvCxnSpPr>
            <a:cxnSpLocks/>
          </p:cNvCxnSpPr>
          <p:nvPr/>
        </p:nvCxnSpPr>
        <p:spPr>
          <a:xfrm>
            <a:off x="5194161" y="1362982"/>
            <a:ext cx="186068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08958F88-4E36-6090-B264-27C84FAE671A}"/>
              </a:ext>
            </a:extLst>
          </p:cNvPr>
          <p:cNvSpPr txBox="1"/>
          <p:nvPr/>
        </p:nvSpPr>
        <p:spPr>
          <a:xfrm>
            <a:off x="8892381" y="2209962"/>
            <a:ext cx="2925443" cy="148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The resolver cached the large TXT record with large TTL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905649C-2CE9-4988-4E9F-441931FAAE64}"/>
              </a:ext>
            </a:extLst>
          </p:cNvPr>
          <p:cNvCxnSpPr>
            <a:cxnSpLocks/>
          </p:cNvCxnSpPr>
          <p:nvPr/>
        </p:nvCxnSpPr>
        <p:spPr>
          <a:xfrm>
            <a:off x="9518650" y="2601232"/>
            <a:ext cx="114935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C64E95E-1650-C0D8-FA45-397E7F0760AF}"/>
              </a:ext>
            </a:extLst>
          </p:cNvPr>
          <p:cNvSpPr/>
          <p:nvPr/>
        </p:nvSpPr>
        <p:spPr>
          <a:xfrm>
            <a:off x="1145649" y="3689981"/>
            <a:ext cx="9681101" cy="1858787"/>
          </a:xfrm>
          <a:prstGeom prst="rect">
            <a:avLst/>
          </a:prstGeom>
          <a:noFill/>
          <a:ln w="28575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3327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/>
      <p:bldP spid="12" grpId="0"/>
      <p:bldP spid="1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EABC46-77E9-AEA8-4D85-9C36CB269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95" y="1352228"/>
            <a:ext cx="6633810" cy="5016874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BIG TXT RECORD(S) WITH LARGE TTL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86D7080C-BE99-AB90-D42B-626EACF6DB36}"/>
              </a:ext>
            </a:extLst>
          </p:cNvPr>
          <p:cNvSpPr txBox="1"/>
          <p:nvPr/>
        </p:nvSpPr>
        <p:spPr>
          <a:xfrm>
            <a:off x="630236" y="1826184"/>
            <a:ext cx="2148859" cy="626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Scaling out ..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D812E22-CE86-908E-9B3D-EF2BAC2C6837}"/>
              </a:ext>
            </a:extLst>
          </p:cNvPr>
          <p:cNvSpPr txBox="1"/>
          <p:nvPr/>
        </p:nvSpPr>
        <p:spPr>
          <a:xfrm>
            <a:off x="9580971" y="1371691"/>
            <a:ext cx="2300315" cy="148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65 KB * 10,000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=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A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634.76 MB</a:t>
            </a: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B8DF92C3-FBA2-E3B1-E125-3F99B1098039}"/>
              </a:ext>
            </a:extLst>
          </p:cNvPr>
          <p:cNvSpPr txBox="1"/>
          <p:nvPr/>
        </p:nvSpPr>
        <p:spPr>
          <a:xfrm>
            <a:off x="9663845" y="3330090"/>
            <a:ext cx="2315455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 littering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7E6759DE-0B17-65A1-F84E-7FB77C0CA620}"/>
              </a:ext>
            </a:extLst>
          </p:cNvPr>
          <p:cNvSpPr txBox="1"/>
          <p:nvPr/>
        </p:nvSpPr>
        <p:spPr>
          <a:xfrm>
            <a:off x="9663845" y="4762587"/>
            <a:ext cx="2217442" cy="148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Could fill up the storage (Potential DoS)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BC05D2C9-CC9F-6A53-2635-664EEACF8A05}"/>
              </a:ext>
            </a:extLst>
          </p:cNvPr>
          <p:cNvSpPr txBox="1"/>
          <p:nvPr/>
        </p:nvSpPr>
        <p:spPr>
          <a:xfrm>
            <a:off x="630236" y="2683759"/>
            <a:ext cx="1323536" cy="1917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10,000 queries at once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898C1-30E9-7C5F-0FF9-4FC13C568269}"/>
              </a:ext>
            </a:extLst>
          </p:cNvPr>
          <p:cNvSpPr/>
          <p:nvPr/>
        </p:nvSpPr>
        <p:spPr>
          <a:xfrm>
            <a:off x="2779096" y="5505772"/>
            <a:ext cx="1979022" cy="86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55384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3" grpId="0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FUN WITH EMPTY RESPONSES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pic>
        <p:nvPicPr>
          <p:cNvPr id="10" name="Picture 9" descr="Cartoon a cartoon of a person with glasses&#10;&#10;Description automatically generated">
            <a:extLst>
              <a:ext uri="{FF2B5EF4-FFF2-40B4-BE49-F238E27FC236}">
                <a16:creationId xmlns:a16="http://schemas.microsoft.com/office/drawing/2014/main" id="{0D198F8D-9809-28A5-84F2-14202CC97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667" y="1721116"/>
            <a:ext cx="5890913" cy="44181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21330C-A978-A128-E7A2-77C583CA5597}"/>
              </a:ext>
            </a:extLst>
          </p:cNvPr>
          <p:cNvSpPr txBox="1"/>
          <p:nvPr/>
        </p:nvSpPr>
        <p:spPr>
          <a:xfrm>
            <a:off x="2896541" y="1699583"/>
            <a:ext cx="6109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POLARDNS CAN SEND YOU NOTHING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57C22C-7772-B1D7-97C0-A541416C5EF2}"/>
              </a:ext>
            </a:extLst>
          </p:cNvPr>
          <p:cNvSpPr txBox="1"/>
          <p:nvPr/>
        </p:nvSpPr>
        <p:spPr>
          <a:xfrm>
            <a:off x="2851672" y="5560927"/>
            <a:ext cx="6109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IS THIS GREAT?</a:t>
            </a:r>
          </a:p>
        </p:txBody>
      </p:sp>
    </p:spTree>
    <p:extLst>
      <p:ext uri="{BB962C8B-B14F-4D97-AF65-F5344CB8AC3E}">
        <p14:creationId xmlns:p14="http://schemas.microsoft.com/office/powerpoint/2010/main" val="24979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E1E91554-1B0B-0503-1909-86E9049E6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508" y="1678042"/>
            <a:ext cx="7700023" cy="3309831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FUN WITH EMPTY RESPONSES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6646D-C14D-DDA8-78B2-6B6AE49E437E}"/>
              </a:ext>
            </a:extLst>
          </p:cNvPr>
          <p:cNvCxnSpPr>
            <a:cxnSpLocks/>
          </p:cNvCxnSpPr>
          <p:nvPr/>
        </p:nvCxnSpPr>
        <p:spPr>
          <a:xfrm>
            <a:off x="1785969" y="4939321"/>
            <a:ext cx="38137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A72E3C-8B11-6834-0226-3EA01F575E9A}"/>
              </a:ext>
            </a:extLst>
          </p:cNvPr>
          <p:cNvCxnSpPr>
            <a:cxnSpLocks/>
          </p:cNvCxnSpPr>
          <p:nvPr/>
        </p:nvCxnSpPr>
        <p:spPr>
          <a:xfrm>
            <a:off x="2213498" y="2000564"/>
            <a:ext cx="91002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BCF03281-8AC5-FBD9-1412-2857AE931938}"/>
              </a:ext>
            </a:extLst>
          </p:cNvPr>
          <p:cNvSpPr txBox="1"/>
          <p:nvPr/>
        </p:nvSpPr>
        <p:spPr>
          <a:xfrm>
            <a:off x="8175927" y="4868720"/>
            <a:ext cx="2663025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back an empty packet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74657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8358B71-3ACE-678C-E0CE-2A1872DEC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4" y="1481327"/>
            <a:ext cx="11302015" cy="4219034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647393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FUN WITH EMPTY RESPONSES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ED82B8-120C-DBAD-8147-A45FE4D2A089}"/>
              </a:ext>
            </a:extLst>
          </p:cNvPr>
          <p:cNvSpPr/>
          <p:nvPr/>
        </p:nvSpPr>
        <p:spPr>
          <a:xfrm>
            <a:off x="8484247" y="2801672"/>
            <a:ext cx="1542379" cy="17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5E7D37-E917-63C0-F119-115A7962EA10}"/>
              </a:ext>
            </a:extLst>
          </p:cNvPr>
          <p:cNvSpPr/>
          <p:nvPr/>
        </p:nvSpPr>
        <p:spPr>
          <a:xfrm>
            <a:off x="682176" y="3188741"/>
            <a:ext cx="4496727" cy="2511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CAE5ECCC-608A-DCB6-5CC5-551801D234D8}"/>
              </a:ext>
            </a:extLst>
          </p:cNvPr>
          <p:cNvSpPr txBox="1"/>
          <p:nvPr/>
        </p:nvSpPr>
        <p:spPr>
          <a:xfrm>
            <a:off x="7536233" y="4321191"/>
            <a:ext cx="2928567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Could trigger a DoS for some servers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2618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2D08A824-AB8B-0ED8-F8BE-66BC008D5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92" y="1678042"/>
            <a:ext cx="8313756" cy="3309834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SENDING BACK NULL BYTES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346646D-C14D-DDA8-78B2-6B6AE49E437E}"/>
              </a:ext>
            </a:extLst>
          </p:cNvPr>
          <p:cNvCxnSpPr>
            <a:cxnSpLocks/>
          </p:cNvCxnSpPr>
          <p:nvPr/>
        </p:nvCxnSpPr>
        <p:spPr>
          <a:xfrm>
            <a:off x="2263687" y="1986537"/>
            <a:ext cx="8351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D900BC-30D3-082C-7278-C9D603D29948}"/>
              </a:ext>
            </a:extLst>
          </p:cNvPr>
          <p:cNvCxnSpPr>
            <a:cxnSpLocks/>
          </p:cNvCxnSpPr>
          <p:nvPr/>
        </p:nvCxnSpPr>
        <p:spPr>
          <a:xfrm>
            <a:off x="1785969" y="4939321"/>
            <a:ext cx="38137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>
            <a:extLst>
              <a:ext uri="{FF2B5EF4-FFF2-40B4-BE49-F238E27FC236}">
                <a16:creationId xmlns:a16="http://schemas.microsoft.com/office/drawing/2014/main" id="{5831C49A-CBD6-8DC6-5550-DB6066927BEE}"/>
              </a:ext>
            </a:extLst>
          </p:cNvPr>
          <p:cNvSpPr txBox="1"/>
          <p:nvPr/>
        </p:nvSpPr>
        <p:spPr>
          <a:xfrm>
            <a:off x="8989154" y="4767055"/>
            <a:ext cx="2490393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back 10 NULL bytes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530C02-16D0-E812-71DC-8A4F83B28CBE}"/>
              </a:ext>
            </a:extLst>
          </p:cNvPr>
          <p:cNvCxnSpPr>
            <a:cxnSpLocks/>
          </p:cNvCxnSpPr>
          <p:nvPr/>
        </p:nvCxnSpPr>
        <p:spPr>
          <a:xfrm>
            <a:off x="3183468" y="1986537"/>
            <a:ext cx="313265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B203292-1BDA-0444-7B8E-DCD55CE8E140}"/>
              </a:ext>
            </a:extLst>
          </p:cNvPr>
          <p:cNvCxnSpPr>
            <a:cxnSpLocks/>
          </p:cNvCxnSpPr>
          <p:nvPr/>
        </p:nvCxnSpPr>
        <p:spPr>
          <a:xfrm>
            <a:off x="10938935" y="5161537"/>
            <a:ext cx="414865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647393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SENDING BACK NULL BYTES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7F24F16-AB31-70C4-DC1E-E116D5503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5" y="1479624"/>
            <a:ext cx="11181277" cy="46596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3ED82B8-120C-DBAD-8147-A45FE4D2A089}"/>
              </a:ext>
            </a:extLst>
          </p:cNvPr>
          <p:cNvSpPr/>
          <p:nvPr/>
        </p:nvSpPr>
        <p:spPr>
          <a:xfrm>
            <a:off x="8403327" y="2753120"/>
            <a:ext cx="1542379" cy="17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8EFD99-E91F-6CC5-0C01-8ED65DFB3D78}"/>
              </a:ext>
            </a:extLst>
          </p:cNvPr>
          <p:cNvSpPr/>
          <p:nvPr/>
        </p:nvSpPr>
        <p:spPr>
          <a:xfrm>
            <a:off x="5713707" y="2915477"/>
            <a:ext cx="1075861" cy="1789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6BD42C-867A-A0E7-708C-A18A87493D9F}"/>
              </a:ext>
            </a:extLst>
          </p:cNvPr>
          <p:cNvSpPr/>
          <p:nvPr/>
        </p:nvSpPr>
        <p:spPr>
          <a:xfrm>
            <a:off x="682176" y="3293458"/>
            <a:ext cx="4496727" cy="2862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5D94306-6B3B-CEAB-42BC-CB8ABA03809A}"/>
              </a:ext>
            </a:extLst>
          </p:cNvPr>
          <p:cNvSpPr txBox="1"/>
          <p:nvPr/>
        </p:nvSpPr>
        <p:spPr>
          <a:xfrm>
            <a:off x="7536233" y="4321191"/>
            <a:ext cx="2921310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Could trigger a DoS for some servers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421937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3" grpId="0" animBg="1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SENDING BACK NULL BYTES – KNOT RESOLVER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CB0185F-64B6-AFE2-D8AB-60A8C291917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3" y="1759074"/>
            <a:ext cx="10215486" cy="4137201"/>
          </a:xfrm>
          <a:prstGeom prst="rect">
            <a:avLst/>
          </a:prstGeom>
        </p:spPr>
      </p:pic>
      <p:pic>
        <p:nvPicPr>
          <p:cNvPr id="11" name="Picture 10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32C0EC0F-A6E3-BB7D-0C07-4BD1DC21D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05" y="1244294"/>
            <a:ext cx="2435964" cy="64705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8ED699-43A9-2799-D751-BAE93E6FCC28}"/>
              </a:ext>
            </a:extLst>
          </p:cNvPr>
          <p:cNvCxnSpPr>
            <a:cxnSpLocks/>
          </p:cNvCxnSpPr>
          <p:nvPr/>
        </p:nvCxnSpPr>
        <p:spPr>
          <a:xfrm>
            <a:off x="6642538" y="3358136"/>
            <a:ext cx="11211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CB35D7D5-AD4C-3C39-700D-BA83EA678CD8}"/>
              </a:ext>
            </a:extLst>
          </p:cNvPr>
          <p:cNvSpPr txBox="1"/>
          <p:nvPr/>
        </p:nvSpPr>
        <p:spPr>
          <a:xfrm>
            <a:off x="7605656" y="5057052"/>
            <a:ext cx="4012602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is expected, but let’s see the PolarDNS console ..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F293F6-F64C-4729-BB7D-91DD6CBD5506}"/>
              </a:ext>
            </a:extLst>
          </p:cNvPr>
          <p:cNvCxnSpPr>
            <a:cxnSpLocks/>
          </p:cNvCxnSpPr>
          <p:nvPr/>
        </p:nvCxnSpPr>
        <p:spPr>
          <a:xfrm>
            <a:off x="5789407" y="2028994"/>
            <a:ext cx="1690385" cy="0"/>
          </a:xfrm>
          <a:prstGeom prst="line">
            <a:avLst/>
          </a:prstGeom>
          <a:ln w="57150">
            <a:solidFill>
              <a:srgbClr val="00A3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EE3865-AE9F-6091-5EE8-B7E40B8750B0}"/>
              </a:ext>
            </a:extLst>
          </p:cNvPr>
          <p:cNvCxnSpPr>
            <a:cxnSpLocks/>
          </p:cNvCxnSpPr>
          <p:nvPr/>
        </p:nvCxnSpPr>
        <p:spPr>
          <a:xfrm flipV="1">
            <a:off x="1966321" y="2028994"/>
            <a:ext cx="888392" cy="21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988FDA-0316-4C68-AD88-7CF5EDCC1828}"/>
              </a:ext>
            </a:extLst>
          </p:cNvPr>
          <p:cNvCxnSpPr>
            <a:cxnSpLocks/>
          </p:cNvCxnSpPr>
          <p:nvPr/>
        </p:nvCxnSpPr>
        <p:spPr>
          <a:xfrm>
            <a:off x="2945574" y="2031141"/>
            <a:ext cx="313265" cy="0"/>
          </a:xfrm>
          <a:prstGeom prst="line">
            <a:avLst/>
          </a:prstGeom>
          <a:ln w="5715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4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SENDING BACK NULL BYTES – KNOT RESOLVER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2C9B212-EC1C-244D-D731-B766C4A6F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9" y="1473353"/>
            <a:ext cx="8933795" cy="46991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89DE33-C4C7-41DA-BC32-65B1A3559795}"/>
              </a:ext>
            </a:extLst>
          </p:cNvPr>
          <p:cNvSpPr/>
          <p:nvPr/>
        </p:nvSpPr>
        <p:spPr>
          <a:xfrm>
            <a:off x="795424" y="1204900"/>
            <a:ext cx="8555420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u="sng" dirty="0">
                <a:solidFill>
                  <a:srgbClr val="00FE00"/>
                </a:solidFill>
                <a:latin typeface="NimbusSan" pitchFamily="2" charset="77"/>
              </a:rPr>
              <a:t>Timestamp         |           Source IP + port           |  ID |  Incoming query                         | Our response</a:t>
            </a:r>
            <a:endParaRPr lang="en-US" sz="1100" u="sng" dirty="0">
              <a:solidFill>
                <a:srgbClr val="00FE00"/>
              </a:solidFill>
              <a:latin typeface="NimbusSan" pitchFamily="2" charset="77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D86E3180-6519-1C4B-B7D7-9F6B60B8C6A1}"/>
              </a:ext>
            </a:extLst>
          </p:cNvPr>
          <p:cNvSpPr txBox="1"/>
          <p:nvPr/>
        </p:nvSpPr>
        <p:spPr>
          <a:xfrm>
            <a:off x="9305124" y="1476040"/>
            <a:ext cx="2774100" cy="49026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Knot Resolver is connecting to us very rapidly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solidFill>
                <a:prstClr val="white"/>
              </a:solidFill>
              <a:latin typeface="Calibri" panose="020F0502020204030204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made nearly a 100 connections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baseline="0" dirty="0">
              <a:solidFill>
                <a:prstClr val="white"/>
              </a:solidFill>
              <a:latin typeface="Calibri" panose="020F0502020204030204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Could be potentially abused as DoS</a:t>
            </a: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4400" marR="0" lvl="0" indent="-2844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aseline="0" dirty="0">
                <a:solidFill>
                  <a:prstClr val="white"/>
                </a:solidFill>
                <a:latin typeface="Calibri" panose="020F0502020204030204"/>
              </a:rPr>
              <a:t>CVE-2023-46317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343495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3459" y="380516"/>
            <a:ext cx="9190397" cy="5631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9ED7F-11E1-2C6A-4DDB-6999E45E997A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2040941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PLAYING WITH DOMAIN NAMES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7F44022-91CE-99D2-BDFF-ABB58919A18C}"/>
              </a:ext>
            </a:extLst>
          </p:cNvPr>
          <p:cNvSpPr txBox="1"/>
          <p:nvPr/>
        </p:nvSpPr>
        <p:spPr>
          <a:xfrm>
            <a:off x="461337" y="1684164"/>
            <a:ext cx="11246959" cy="4027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In DNS, domain names are a tree structure.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uses a special notation for transmitting domain names over the network called </a:t>
            </a:r>
            <a:r>
              <a:rPr lang="en-US" sz="2800" b="1" u="sng" spc="94" dirty="0">
                <a:solidFill>
                  <a:srgbClr val="FFFFFF"/>
                </a:solidFill>
                <a:latin typeface="Nimbus Sans L 1"/>
              </a:rPr>
              <a:t>DNS name notation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In this notation, each domain name is a sequence of labels where each label is prefixed by an octet (a byte) specifying number of characters in the label.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272187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8C706A8D-A885-335E-37BB-2B7CD5AA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8" y="1876563"/>
            <a:ext cx="11363589" cy="4328986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PLAYING WITH DOMAIN NAMES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7F44022-91CE-99D2-BDFF-ABB58919A18C}"/>
              </a:ext>
            </a:extLst>
          </p:cNvPr>
          <p:cNvSpPr txBox="1"/>
          <p:nvPr/>
        </p:nvSpPr>
        <p:spPr>
          <a:xfrm>
            <a:off x="4621857" y="1326020"/>
            <a:ext cx="3626031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spc="94" dirty="0" err="1">
                <a:solidFill>
                  <a:srgbClr val="FFFFFF"/>
                </a:solidFill>
                <a:latin typeface="Nimbus Sans L 1"/>
              </a:rPr>
              <a:t>www.company.com</a:t>
            </a:r>
            <a:endParaRPr lang="en-US" sz="16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9C9BF-44F0-BE77-D3C3-1C98210D3085}"/>
              </a:ext>
            </a:extLst>
          </p:cNvPr>
          <p:cNvSpPr/>
          <p:nvPr/>
        </p:nvSpPr>
        <p:spPr>
          <a:xfrm>
            <a:off x="1885452" y="4973363"/>
            <a:ext cx="1547636" cy="2230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961EECD3-85D7-EAEC-BF47-8C7BA2C56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370325"/>
              </p:ext>
            </p:extLst>
          </p:nvPr>
        </p:nvGraphicFramePr>
        <p:xfrm>
          <a:off x="4448635" y="4019602"/>
          <a:ext cx="7314556" cy="761074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30268">
                  <a:extLst>
                    <a:ext uri="{9D8B030D-6E8A-4147-A177-3AD203B41FA5}">
                      <a16:colId xmlns:a16="http://schemas.microsoft.com/office/drawing/2014/main" val="1456395726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38709601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802855123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805685240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3077786930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929770451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644038947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69395016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72849294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928149036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770427060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779668127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96812122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666520136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374005933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3106889471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490968547"/>
                    </a:ext>
                  </a:extLst>
                </a:gridCol>
              </a:tblGrid>
              <a:tr h="364834">
                <a:tc>
                  <a:txBody>
                    <a:bodyPr/>
                    <a:lstStyle/>
                    <a:p>
                      <a:r>
                        <a:rPr lang="en-AE" sz="1600" dirty="0"/>
                        <a:t>03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07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6f 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6d 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70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61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6e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79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03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6f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6d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00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58968"/>
                  </a:ext>
                </a:extLst>
              </a:tr>
              <a:tr h="349688"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[7]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[0]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947204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1A99716-E0D7-BC5D-6C56-544275795369}"/>
              </a:ext>
            </a:extLst>
          </p:cNvPr>
          <p:cNvCxnSpPr>
            <a:cxnSpLocks/>
          </p:cNvCxnSpPr>
          <p:nvPr/>
        </p:nvCxnSpPr>
        <p:spPr>
          <a:xfrm>
            <a:off x="6865277" y="3017103"/>
            <a:ext cx="29510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015FC6-14FE-8569-5A23-A612490E3623}"/>
              </a:ext>
            </a:extLst>
          </p:cNvPr>
          <p:cNvCxnSpPr>
            <a:cxnSpLocks/>
          </p:cNvCxnSpPr>
          <p:nvPr/>
        </p:nvCxnSpPr>
        <p:spPr>
          <a:xfrm>
            <a:off x="5091953" y="3196124"/>
            <a:ext cx="19770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1F980A-446E-A3E6-8C09-CB06C451879A}"/>
              </a:ext>
            </a:extLst>
          </p:cNvPr>
          <p:cNvCxnSpPr>
            <a:cxnSpLocks/>
          </p:cNvCxnSpPr>
          <p:nvPr/>
        </p:nvCxnSpPr>
        <p:spPr>
          <a:xfrm>
            <a:off x="5091953" y="3374655"/>
            <a:ext cx="19770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E9E95C-1EE9-C270-8EBE-1D4813944250}"/>
              </a:ext>
            </a:extLst>
          </p:cNvPr>
          <p:cNvCxnSpPr>
            <a:cxnSpLocks/>
          </p:cNvCxnSpPr>
          <p:nvPr/>
        </p:nvCxnSpPr>
        <p:spPr>
          <a:xfrm>
            <a:off x="6865277" y="3190262"/>
            <a:ext cx="2951076" cy="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E64B08-3636-8D4C-473A-5A3C98E0A255}"/>
              </a:ext>
            </a:extLst>
          </p:cNvPr>
          <p:cNvCxnSpPr>
            <a:cxnSpLocks/>
          </p:cNvCxnSpPr>
          <p:nvPr/>
        </p:nvCxnSpPr>
        <p:spPr>
          <a:xfrm>
            <a:off x="6858696" y="3004403"/>
            <a:ext cx="0" cy="1826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35A1D4-F586-D513-3455-5778CBF4410E}"/>
              </a:ext>
            </a:extLst>
          </p:cNvPr>
          <p:cNvCxnSpPr>
            <a:cxnSpLocks/>
          </p:cNvCxnSpPr>
          <p:nvPr/>
        </p:nvCxnSpPr>
        <p:spPr>
          <a:xfrm>
            <a:off x="7082871" y="3190264"/>
            <a:ext cx="0" cy="2025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5">
            <a:extLst>
              <a:ext uri="{FF2B5EF4-FFF2-40B4-BE49-F238E27FC236}">
                <a16:creationId xmlns:a16="http://schemas.microsoft.com/office/drawing/2014/main" id="{8DC2A1D1-44F1-383D-846D-D17583BAFD5E}"/>
              </a:ext>
            </a:extLst>
          </p:cNvPr>
          <p:cNvSpPr txBox="1"/>
          <p:nvPr/>
        </p:nvSpPr>
        <p:spPr>
          <a:xfrm>
            <a:off x="7782354" y="3483345"/>
            <a:ext cx="487725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(Machine representation)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 algn="ctr"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99A737-B3A9-3BB1-C8D0-322A5DAE90E3}"/>
              </a:ext>
            </a:extLst>
          </p:cNvPr>
          <p:cNvCxnSpPr>
            <a:cxnSpLocks/>
          </p:cNvCxnSpPr>
          <p:nvPr/>
        </p:nvCxnSpPr>
        <p:spPr>
          <a:xfrm>
            <a:off x="6158328" y="4400033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676665-BE6A-5C03-ED2F-8752DFC31321}"/>
              </a:ext>
            </a:extLst>
          </p:cNvPr>
          <p:cNvCxnSpPr>
            <a:cxnSpLocks/>
          </p:cNvCxnSpPr>
          <p:nvPr/>
        </p:nvCxnSpPr>
        <p:spPr>
          <a:xfrm>
            <a:off x="4447517" y="4400033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AAD79-FE49-688F-15B2-C5AE1401E9C9}"/>
              </a:ext>
            </a:extLst>
          </p:cNvPr>
          <p:cNvCxnSpPr>
            <a:cxnSpLocks/>
          </p:cNvCxnSpPr>
          <p:nvPr/>
        </p:nvCxnSpPr>
        <p:spPr>
          <a:xfrm>
            <a:off x="9585168" y="4400033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517732-C99A-1E89-7839-F4412B1174F5}"/>
              </a:ext>
            </a:extLst>
          </p:cNvPr>
          <p:cNvCxnSpPr>
            <a:cxnSpLocks/>
          </p:cNvCxnSpPr>
          <p:nvPr/>
        </p:nvCxnSpPr>
        <p:spPr>
          <a:xfrm>
            <a:off x="11309647" y="4386966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F174863-FCBF-2240-668A-78FC618C68C5}"/>
              </a:ext>
            </a:extLst>
          </p:cNvPr>
          <p:cNvCxnSpPr>
            <a:cxnSpLocks/>
          </p:cNvCxnSpPr>
          <p:nvPr/>
        </p:nvCxnSpPr>
        <p:spPr>
          <a:xfrm>
            <a:off x="11762073" y="4400033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5">
            <a:extLst>
              <a:ext uri="{FF2B5EF4-FFF2-40B4-BE49-F238E27FC236}">
                <a16:creationId xmlns:a16="http://schemas.microsoft.com/office/drawing/2014/main" id="{A2C8BA26-0470-80A6-FFCC-489DA027954B}"/>
              </a:ext>
            </a:extLst>
          </p:cNvPr>
          <p:cNvSpPr txBox="1"/>
          <p:nvPr/>
        </p:nvSpPr>
        <p:spPr>
          <a:xfrm>
            <a:off x="5007624" y="4790234"/>
            <a:ext cx="679134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800" spc="94" dirty="0">
                <a:solidFill>
                  <a:schemeClr val="accent6"/>
                </a:solidFill>
                <a:latin typeface="Nimbus Sans L 1"/>
              </a:rPr>
              <a:t> 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1                         2                          3          4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AE266C0-966F-34FA-BA55-1CE3C1C4AD90}"/>
              </a:ext>
            </a:extLst>
          </p:cNvPr>
          <p:cNvSpPr txBox="1"/>
          <p:nvPr/>
        </p:nvSpPr>
        <p:spPr>
          <a:xfrm>
            <a:off x="8060105" y="1328950"/>
            <a:ext cx="3810000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(Human representation)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 algn="ctr"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B8BDA15C-8906-95F2-CC3A-A41F9C895EA6}"/>
              </a:ext>
            </a:extLst>
          </p:cNvPr>
          <p:cNvSpPr txBox="1"/>
          <p:nvPr/>
        </p:nvSpPr>
        <p:spPr>
          <a:xfrm>
            <a:off x="6632687" y="5497851"/>
            <a:ext cx="438214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aka. DNS name notation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 algn="ctr"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2660512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29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PLAYING WITH DOMAIN NAMES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7F44022-91CE-99D2-BDFF-ABB58919A18C}"/>
              </a:ext>
            </a:extLst>
          </p:cNvPr>
          <p:cNvSpPr txBox="1"/>
          <p:nvPr/>
        </p:nvSpPr>
        <p:spPr>
          <a:xfrm>
            <a:off x="442312" y="2961029"/>
            <a:ext cx="11246959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800" spc="94" dirty="0">
                <a:solidFill>
                  <a:schemeClr val="accent6"/>
                </a:solidFill>
                <a:latin typeface="Nimbus Sans L 1"/>
              </a:rPr>
              <a:t>  </a:t>
            </a:r>
            <a:endParaRPr lang="en-US" sz="1600" spc="94" dirty="0">
              <a:solidFill>
                <a:srgbClr val="FFFFFF"/>
              </a:solidFill>
              <a:latin typeface="Nimbus Sans L 1"/>
            </a:endParaRPr>
          </a:p>
          <a:p>
            <a:pPr marL="284400" indent="-28440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This represents the following 4 labels in the DNS tree structure:</a:t>
            </a: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0F763364-CF9B-6044-1FB0-747D69BA40DD}"/>
              </a:ext>
            </a:extLst>
          </p:cNvPr>
          <p:cNvSpPr txBox="1"/>
          <p:nvPr/>
        </p:nvSpPr>
        <p:spPr>
          <a:xfrm>
            <a:off x="734510" y="4332881"/>
            <a:ext cx="267286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000" spc="94" dirty="0">
                <a:solidFill>
                  <a:srgbClr val="FFFFFF"/>
                </a:solidFill>
                <a:latin typeface="Nimbus Sans L 1"/>
              </a:rPr>
              <a:t>Part</a:t>
            </a:r>
          </a:p>
          <a:p>
            <a:pPr algn="r"/>
            <a:r>
              <a:rPr lang="en-US" sz="3000" spc="94" dirty="0">
                <a:solidFill>
                  <a:srgbClr val="FFFFFF"/>
                </a:solidFill>
                <a:latin typeface="Nimbus Sans L 1"/>
              </a:rPr>
              <a:t>Label length</a:t>
            </a:r>
          </a:p>
          <a:p>
            <a:pPr algn="r"/>
            <a:r>
              <a:rPr lang="en-US" sz="3000" spc="94" dirty="0">
                <a:solidFill>
                  <a:srgbClr val="FFFFFF"/>
                </a:solidFill>
                <a:latin typeface="Nimbus Sans L 1"/>
              </a:rPr>
              <a:t>Label</a:t>
            </a:r>
          </a:p>
          <a:p>
            <a:pPr algn="r"/>
            <a:r>
              <a:rPr lang="en-US" sz="3000" spc="94" dirty="0">
                <a:solidFill>
                  <a:srgbClr val="FFFFFF"/>
                </a:solidFill>
                <a:latin typeface="Nimbus Sans L 1"/>
              </a:rPr>
              <a:t>Domain level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FFC2CB-6B7F-DC30-21C8-D259E5F51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40454"/>
              </p:ext>
            </p:extLst>
          </p:nvPr>
        </p:nvGraphicFramePr>
        <p:xfrm>
          <a:off x="3699568" y="4332881"/>
          <a:ext cx="7436368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9092">
                  <a:extLst>
                    <a:ext uri="{9D8B030D-6E8A-4147-A177-3AD203B41FA5}">
                      <a16:colId xmlns:a16="http://schemas.microsoft.com/office/drawing/2014/main" val="1986210729"/>
                    </a:ext>
                  </a:extLst>
                </a:gridCol>
                <a:gridCol w="1859092">
                  <a:extLst>
                    <a:ext uri="{9D8B030D-6E8A-4147-A177-3AD203B41FA5}">
                      <a16:colId xmlns:a16="http://schemas.microsoft.com/office/drawing/2014/main" val="61190077"/>
                    </a:ext>
                  </a:extLst>
                </a:gridCol>
                <a:gridCol w="1859092">
                  <a:extLst>
                    <a:ext uri="{9D8B030D-6E8A-4147-A177-3AD203B41FA5}">
                      <a16:colId xmlns:a16="http://schemas.microsoft.com/office/drawing/2014/main" val="4055967606"/>
                    </a:ext>
                  </a:extLst>
                </a:gridCol>
                <a:gridCol w="1859092">
                  <a:extLst>
                    <a:ext uri="{9D8B030D-6E8A-4147-A177-3AD203B41FA5}">
                      <a16:colId xmlns:a16="http://schemas.microsoft.com/office/drawing/2014/main" val="1844493440"/>
                    </a:ext>
                  </a:extLst>
                </a:gridCol>
              </a:tblGrid>
              <a:tr h="384877"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[3]www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[7]company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[3]com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[0]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727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3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7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3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0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44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www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company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com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ROOT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42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3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2 (SLD)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1 (TLD)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spc="94" dirty="0">
                          <a:ln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Nimbus Sans L 1"/>
                        </a:rPr>
                        <a:t>0</a:t>
                      </a:r>
                      <a:endParaRPr lang="en-AE" dirty="0">
                        <a:ln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14548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64E4DE8-5106-B825-EAB1-21BA7147C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2372"/>
              </p:ext>
            </p:extLst>
          </p:nvPr>
        </p:nvGraphicFramePr>
        <p:xfrm>
          <a:off x="2408513" y="1916053"/>
          <a:ext cx="7314556" cy="761074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30268">
                  <a:extLst>
                    <a:ext uri="{9D8B030D-6E8A-4147-A177-3AD203B41FA5}">
                      <a16:colId xmlns:a16="http://schemas.microsoft.com/office/drawing/2014/main" val="1456395726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38709601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802855123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805685240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3077786930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929770451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644038947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69395016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72849294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928149036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770427060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779668127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96812122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666520136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374005933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3106889471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490968547"/>
                    </a:ext>
                  </a:extLst>
                </a:gridCol>
              </a:tblGrid>
              <a:tr h="364834">
                <a:tc>
                  <a:txBody>
                    <a:bodyPr/>
                    <a:lstStyle/>
                    <a:p>
                      <a:r>
                        <a:rPr lang="en-AE" sz="1600" dirty="0"/>
                        <a:t>03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07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6f 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6d 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70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61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6e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79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03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6f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6d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00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58968"/>
                  </a:ext>
                </a:extLst>
              </a:tr>
              <a:tr h="349688"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[3]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w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w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w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[7]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c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o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m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p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a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n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y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[3]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c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o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m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[0]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947204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C17D5DED-BA1B-7D9E-95F2-38D33AE7C4C7}"/>
              </a:ext>
            </a:extLst>
          </p:cNvPr>
          <p:cNvSpPr txBox="1"/>
          <p:nvPr/>
        </p:nvSpPr>
        <p:spPr>
          <a:xfrm>
            <a:off x="4621857" y="1326020"/>
            <a:ext cx="3626031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spc="94" dirty="0" err="1">
                <a:solidFill>
                  <a:srgbClr val="FFFFFF"/>
                </a:solidFill>
                <a:latin typeface="Nimbus Sans L 1"/>
              </a:rPr>
              <a:t>www.company.com</a:t>
            </a:r>
            <a:endParaRPr lang="en-US" sz="16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761A6D9-A024-C26B-F08F-9313A2BCB078}"/>
              </a:ext>
            </a:extLst>
          </p:cNvPr>
          <p:cNvSpPr txBox="1"/>
          <p:nvPr/>
        </p:nvSpPr>
        <p:spPr>
          <a:xfrm>
            <a:off x="345641" y="1835850"/>
            <a:ext cx="1866976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name notation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 algn="ctr"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03E45D-C126-2D1B-2976-3D60E5AB0558}"/>
              </a:ext>
            </a:extLst>
          </p:cNvPr>
          <p:cNvCxnSpPr>
            <a:cxnSpLocks/>
          </p:cNvCxnSpPr>
          <p:nvPr/>
        </p:nvCxnSpPr>
        <p:spPr>
          <a:xfrm>
            <a:off x="2480441" y="2645677"/>
            <a:ext cx="28640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7A9643-729F-3799-B6A5-765ECA647F4C}"/>
              </a:ext>
            </a:extLst>
          </p:cNvPr>
          <p:cNvCxnSpPr>
            <a:cxnSpLocks/>
          </p:cNvCxnSpPr>
          <p:nvPr/>
        </p:nvCxnSpPr>
        <p:spPr>
          <a:xfrm>
            <a:off x="4201510" y="2645375"/>
            <a:ext cx="28640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2DA584-2C2E-56C7-96E4-7AFEF9D09FB2}"/>
              </a:ext>
            </a:extLst>
          </p:cNvPr>
          <p:cNvCxnSpPr>
            <a:cxnSpLocks/>
          </p:cNvCxnSpPr>
          <p:nvPr/>
        </p:nvCxnSpPr>
        <p:spPr>
          <a:xfrm>
            <a:off x="7641020" y="2645375"/>
            <a:ext cx="28640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332281C-1978-8070-ECF1-CE26CD92DC04}"/>
              </a:ext>
            </a:extLst>
          </p:cNvPr>
          <p:cNvCxnSpPr>
            <a:cxnSpLocks/>
          </p:cNvCxnSpPr>
          <p:nvPr/>
        </p:nvCxnSpPr>
        <p:spPr>
          <a:xfrm>
            <a:off x="9354206" y="2645375"/>
            <a:ext cx="28640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F6546D-E790-BD18-ABC1-D7123C9928DE}"/>
              </a:ext>
            </a:extLst>
          </p:cNvPr>
          <p:cNvCxnSpPr>
            <a:cxnSpLocks/>
          </p:cNvCxnSpPr>
          <p:nvPr/>
        </p:nvCxnSpPr>
        <p:spPr>
          <a:xfrm>
            <a:off x="2926577" y="2645375"/>
            <a:ext cx="106998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D8E327-9193-F2AF-757C-E55C4564D72D}"/>
              </a:ext>
            </a:extLst>
          </p:cNvPr>
          <p:cNvCxnSpPr>
            <a:cxnSpLocks/>
          </p:cNvCxnSpPr>
          <p:nvPr/>
        </p:nvCxnSpPr>
        <p:spPr>
          <a:xfrm>
            <a:off x="4679658" y="2644771"/>
            <a:ext cx="2744322" cy="6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20AFB-AC77-BE91-62D9-DAF578DDB8FB}"/>
              </a:ext>
            </a:extLst>
          </p:cNvPr>
          <p:cNvCxnSpPr>
            <a:cxnSpLocks/>
          </p:cNvCxnSpPr>
          <p:nvPr/>
        </p:nvCxnSpPr>
        <p:spPr>
          <a:xfrm>
            <a:off x="8088654" y="2644991"/>
            <a:ext cx="116096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FF171DF-188A-ACAA-F278-33BCF6CA71E2}"/>
              </a:ext>
            </a:extLst>
          </p:cNvPr>
          <p:cNvCxnSpPr>
            <a:cxnSpLocks/>
          </p:cNvCxnSpPr>
          <p:nvPr/>
        </p:nvCxnSpPr>
        <p:spPr>
          <a:xfrm>
            <a:off x="4111041" y="2286926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D88BEDF-E7BD-705A-06D7-05C0260F3AC3}"/>
              </a:ext>
            </a:extLst>
          </p:cNvPr>
          <p:cNvCxnSpPr>
            <a:cxnSpLocks/>
          </p:cNvCxnSpPr>
          <p:nvPr/>
        </p:nvCxnSpPr>
        <p:spPr>
          <a:xfrm>
            <a:off x="2400230" y="2286926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D4D89B-9760-0206-00D2-D28FADC70EC8}"/>
              </a:ext>
            </a:extLst>
          </p:cNvPr>
          <p:cNvCxnSpPr>
            <a:cxnSpLocks/>
          </p:cNvCxnSpPr>
          <p:nvPr/>
        </p:nvCxnSpPr>
        <p:spPr>
          <a:xfrm>
            <a:off x="7537881" y="2286926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F31DD6-E0D6-50A8-5D87-72067E425830}"/>
              </a:ext>
            </a:extLst>
          </p:cNvPr>
          <p:cNvCxnSpPr>
            <a:cxnSpLocks/>
          </p:cNvCxnSpPr>
          <p:nvPr/>
        </p:nvCxnSpPr>
        <p:spPr>
          <a:xfrm>
            <a:off x="9262360" y="2273859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7B4704-7B23-DF15-59AE-C517F4CA10C5}"/>
              </a:ext>
            </a:extLst>
          </p:cNvPr>
          <p:cNvCxnSpPr>
            <a:cxnSpLocks/>
          </p:cNvCxnSpPr>
          <p:nvPr/>
        </p:nvCxnSpPr>
        <p:spPr>
          <a:xfrm>
            <a:off x="9714786" y="2286926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5">
            <a:extLst>
              <a:ext uri="{FF2B5EF4-FFF2-40B4-BE49-F238E27FC236}">
                <a16:creationId xmlns:a16="http://schemas.microsoft.com/office/drawing/2014/main" id="{FB32A0F8-7C16-3BCB-E6AB-CAECD2FDB2FE}"/>
              </a:ext>
            </a:extLst>
          </p:cNvPr>
          <p:cNvSpPr txBox="1"/>
          <p:nvPr/>
        </p:nvSpPr>
        <p:spPr>
          <a:xfrm>
            <a:off x="2960337" y="2677127"/>
            <a:ext cx="679134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800" spc="94" dirty="0">
                <a:solidFill>
                  <a:schemeClr val="accent6"/>
                </a:solidFill>
                <a:latin typeface="Nimbus Sans L 1"/>
              </a:rPr>
              <a:t> 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1                         2                          3          4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36" name="TextBox 5">
            <a:extLst>
              <a:ext uri="{FF2B5EF4-FFF2-40B4-BE49-F238E27FC236}">
                <a16:creationId xmlns:a16="http://schemas.microsoft.com/office/drawing/2014/main" id="{602E56AC-6334-FCB8-B4F6-E4599944FCFE}"/>
              </a:ext>
            </a:extLst>
          </p:cNvPr>
          <p:cNvSpPr txBox="1"/>
          <p:nvPr/>
        </p:nvSpPr>
        <p:spPr>
          <a:xfrm>
            <a:off x="3699568" y="3862259"/>
            <a:ext cx="679134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800" spc="94" dirty="0">
                <a:solidFill>
                  <a:schemeClr val="accent6"/>
                </a:solidFill>
                <a:latin typeface="Nimbus Sans L 1"/>
              </a:rPr>
              <a:t>        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1                 2                  3                  4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70196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PLAYING WITH DOMAIN NAMES</a:t>
            </a: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C17D5DED-BA1B-7D9E-95F2-38D33AE7C4C7}"/>
              </a:ext>
            </a:extLst>
          </p:cNvPr>
          <p:cNvSpPr txBox="1"/>
          <p:nvPr/>
        </p:nvSpPr>
        <p:spPr>
          <a:xfrm>
            <a:off x="4621857" y="1326020"/>
            <a:ext cx="3626031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u="sng" spc="94" dirty="0" err="1">
                <a:solidFill>
                  <a:srgbClr val="FFFFFF"/>
                </a:solidFill>
                <a:latin typeface="Nimbus Sans L 1"/>
              </a:rPr>
              <a:t>www.company.com</a:t>
            </a:r>
            <a:endParaRPr lang="en-US" sz="1600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0761A6D9-A024-C26B-F08F-9313A2BCB078}"/>
              </a:ext>
            </a:extLst>
          </p:cNvPr>
          <p:cNvSpPr txBox="1"/>
          <p:nvPr/>
        </p:nvSpPr>
        <p:spPr>
          <a:xfrm>
            <a:off x="345641" y="1835850"/>
            <a:ext cx="1866976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DNS name notation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 algn="ctr"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8D28268-CF5D-BBC0-92E6-F1C22EDE9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400004"/>
              </p:ext>
            </p:extLst>
          </p:nvPr>
        </p:nvGraphicFramePr>
        <p:xfrm>
          <a:off x="2408513" y="1916053"/>
          <a:ext cx="7314556" cy="761074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430268">
                  <a:extLst>
                    <a:ext uri="{9D8B030D-6E8A-4147-A177-3AD203B41FA5}">
                      <a16:colId xmlns:a16="http://schemas.microsoft.com/office/drawing/2014/main" val="1456395726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38709601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802855123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805685240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3077786930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929770451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644038947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69395016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72849294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928149036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770427060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1779668127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968121225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666520136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374005933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3106889471"/>
                    </a:ext>
                  </a:extLst>
                </a:gridCol>
                <a:gridCol w="430268">
                  <a:extLst>
                    <a:ext uri="{9D8B030D-6E8A-4147-A177-3AD203B41FA5}">
                      <a16:colId xmlns:a16="http://schemas.microsoft.com/office/drawing/2014/main" val="2490968547"/>
                    </a:ext>
                  </a:extLst>
                </a:gridCol>
              </a:tblGrid>
              <a:tr h="364834">
                <a:tc>
                  <a:txBody>
                    <a:bodyPr/>
                    <a:lstStyle/>
                    <a:p>
                      <a:r>
                        <a:rPr lang="en-AE" sz="1600" dirty="0"/>
                        <a:t>03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07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6f 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6d 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70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61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6e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79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03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63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6f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6d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E" sz="1600" dirty="0"/>
                        <a:t>00</a:t>
                      </a:r>
                    </a:p>
                  </a:txBody>
                  <a:tcPr>
                    <a:solidFill>
                      <a:srgbClr val="2A7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258968"/>
                  </a:ext>
                </a:extLst>
              </a:tr>
              <a:tr h="349688"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[3]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w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w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w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[7]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c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o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m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p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a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n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y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[3]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c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o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2000" b="0" dirty="0"/>
                        <a:t>m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E" sz="1600" b="0" dirty="0"/>
                        <a:t>[0]</a:t>
                      </a:r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947204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EB8E21-63A4-129D-1022-11E1B44AE639}"/>
              </a:ext>
            </a:extLst>
          </p:cNvPr>
          <p:cNvCxnSpPr>
            <a:cxnSpLocks/>
          </p:cNvCxnSpPr>
          <p:nvPr/>
        </p:nvCxnSpPr>
        <p:spPr>
          <a:xfrm>
            <a:off x="4111041" y="2286926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C01A72-C491-9A00-ED20-8037DB1549AD}"/>
              </a:ext>
            </a:extLst>
          </p:cNvPr>
          <p:cNvCxnSpPr>
            <a:cxnSpLocks/>
          </p:cNvCxnSpPr>
          <p:nvPr/>
        </p:nvCxnSpPr>
        <p:spPr>
          <a:xfrm>
            <a:off x="2400230" y="2286926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E96041-5DDC-C994-0C35-BBC9222C85EE}"/>
              </a:ext>
            </a:extLst>
          </p:cNvPr>
          <p:cNvCxnSpPr>
            <a:cxnSpLocks/>
          </p:cNvCxnSpPr>
          <p:nvPr/>
        </p:nvCxnSpPr>
        <p:spPr>
          <a:xfrm>
            <a:off x="7537881" y="2286926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D40B776-6DD8-C0B2-CE0A-2A97C7E27AE9}"/>
              </a:ext>
            </a:extLst>
          </p:cNvPr>
          <p:cNvCxnSpPr>
            <a:cxnSpLocks/>
          </p:cNvCxnSpPr>
          <p:nvPr/>
        </p:nvCxnSpPr>
        <p:spPr>
          <a:xfrm>
            <a:off x="9262360" y="2273859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489476-15F9-8490-E8FD-D138D4E677AA}"/>
              </a:ext>
            </a:extLst>
          </p:cNvPr>
          <p:cNvCxnSpPr>
            <a:cxnSpLocks/>
          </p:cNvCxnSpPr>
          <p:nvPr/>
        </p:nvCxnSpPr>
        <p:spPr>
          <a:xfrm>
            <a:off x="9714786" y="2286926"/>
            <a:ext cx="0" cy="832919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5">
            <a:extLst>
              <a:ext uri="{FF2B5EF4-FFF2-40B4-BE49-F238E27FC236}">
                <a16:creationId xmlns:a16="http://schemas.microsoft.com/office/drawing/2014/main" id="{B7AFE506-A84A-471E-2A17-307A277114ED}"/>
              </a:ext>
            </a:extLst>
          </p:cNvPr>
          <p:cNvSpPr txBox="1"/>
          <p:nvPr/>
        </p:nvSpPr>
        <p:spPr>
          <a:xfrm>
            <a:off x="2960337" y="2677127"/>
            <a:ext cx="679134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800" spc="94" dirty="0">
                <a:solidFill>
                  <a:schemeClr val="accent6"/>
                </a:solidFill>
                <a:latin typeface="Nimbus Sans L 1"/>
              </a:rPr>
              <a:t>  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1                         2                          3          4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20" name="Picture 19" descr="A young child looking at the camera&#10;&#10;Description automatically generated">
            <a:extLst>
              <a:ext uri="{FF2B5EF4-FFF2-40B4-BE49-F238E27FC236}">
                <a16:creationId xmlns:a16="http://schemas.microsoft.com/office/drawing/2014/main" id="{A2F2A441-22AE-8D21-D449-56EE0A77F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19" y="2727027"/>
            <a:ext cx="3585986" cy="35859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897EA65-BC8B-EE5D-A832-B8872E170552}"/>
              </a:ext>
            </a:extLst>
          </p:cNvPr>
          <p:cNvSpPr txBox="1"/>
          <p:nvPr/>
        </p:nvSpPr>
        <p:spPr>
          <a:xfrm>
            <a:off x="7468494" y="2715166"/>
            <a:ext cx="122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HELLO</a:t>
            </a:r>
            <a:endParaRPr lang="en-AE" sz="32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pic>
        <p:nvPicPr>
          <p:cNvPr id="10" name="Picture 9" descr="A person with long hair and a black vest&#10;&#10;Description automatically generated">
            <a:extLst>
              <a:ext uri="{FF2B5EF4-FFF2-40B4-BE49-F238E27FC236}">
                <a16:creationId xmlns:a16="http://schemas.microsoft.com/office/drawing/2014/main" id="{D93FF70A-95A6-E648-6544-53CA381E5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761" y="2727026"/>
            <a:ext cx="3585985" cy="35859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BB66E-94F9-E7B2-25B4-892E5734FFA5}"/>
              </a:ext>
            </a:extLst>
          </p:cNvPr>
          <p:cNvSpPr txBox="1"/>
          <p:nvPr/>
        </p:nvSpPr>
        <p:spPr>
          <a:xfrm>
            <a:off x="2456323" y="2711631"/>
            <a:ext cx="34598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THERE ARE NO ACTUAL DOTS</a:t>
            </a:r>
            <a:endParaRPr lang="en-AE" sz="32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CE68A-9699-1A15-DF68-7971D0E62846}"/>
              </a:ext>
            </a:extLst>
          </p:cNvPr>
          <p:cNvSpPr txBox="1"/>
          <p:nvPr/>
        </p:nvSpPr>
        <p:spPr>
          <a:xfrm>
            <a:off x="2496878" y="5854368"/>
            <a:ext cx="3459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IN THE DOMAIN NAMES</a:t>
            </a:r>
            <a:endParaRPr lang="en-AE" sz="32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7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C3E0FC2-0617-3698-472E-3BB1FAFCE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7" y="1822813"/>
            <a:ext cx="8900552" cy="4417969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CNAME ALIAS WITH A DOT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130DFE-2ED7-F7B4-CD63-2586163A727F}"/>
              </a:ext>
            </a:extLst>
          </p:cNvPr>
          <p:cNvCxnSpPr>
            <a:cxnSpLocks/>
          </p:cNvCxnSpPr>
          <p:nvPr/>
        </p:nvCxnSpPr>
        <p:spPr>
          <a:xfrm>
            <a:off x="2187741" y="2066592"/>
            <a:ext cx="7495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781166-CD37-234E-CC43-2D1374B2A684}"/>
              </a:ext>
            </a:extLst>
          </p:cNvPr>
          <p:cNvCxnSpPr>
            <a:cxnSpLocks/>
          </p:cNvCxnSpPr>
          <p:nvPr/>
        </p:nvCxnSpPr>
        <p:spPr>
          <a:xfrm>
            <a:off x="7305416" y="4975288"/>
            <a:ext cx="2365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8B43F60-ABEA-91BF-A060-230FE18A5257}"/>
              </a:ext>
            </a:extLst>
          </p:cNvPr>
          <p:cNvSpPr/>
          <p:nvPr/>
        </p:nvSpPr>
        <p:spPr>
          <a:xfrm>
            <a:off x="8934120" y="1845174"/>
            <a:ext cx="2821196" cy="2050962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D4380C8-6BDB-F14B-F6CC-D155E576D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120" y="1848274"/>
            <a:ext cx="2821196" cy="192391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4835352-F788-2C35-8837-F60B1037F984}"/>
              </a:ext>
            </a:extLst>
          </p:cNvPr>
          <p:cNvSpPr/>
          <p:nvPr/>
        </p:nvSpPr>
        <p:spPr>
          <a:xfrm>
            <a:off x="11120846" y="3317898"/>
            <a:ext cx="542688" cy="22220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rtlCol="0" anchor="ctr"/>
          <a:lstStyle/>
          <a:p>
            <a:pPr algn="l"/>
            <a:endParaRPr lang="en-AE" dirty="0">
              <a:solidFill>
                <a:srgbClr val="FFC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5E8EAD-2DB4-B9D8-8E3A-76ADF56BE35F}"/>
              </a:ext>
            </a:extLst>
          </p:cNvPr>
          <p:cNvCxnSpPr>
            <a:cxnSpLocks/>
          </p:cNvCxnSpPr>
          <p:nvPr/>
        </p:nvCxnSpPr>
        <p:spPr>
          <a:xfrm>
            <a:off x="1967593" y="1492837"/>
            <a:ext cx="237770" cy="350030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5">
            <a:extLst>
              <a:ext uri="{FF2B5EF4-FFF2-40B4-BE49-F238E27FC236}">
                <a16:creationId xmlns:a16="http://schemas.microsoft.com/office/drawing/2014/main" id="{023820AD-75D6-ECF4-4951-BF8E84E5A624}"/>
              </a:ext>
            </a:extLst>
          </p:cNvPr>
          <p:cNvSpPr txBox="1"/>
          <p:nvPr/>
        </p:nvSpPr>
        <p:spPr>
          <a:xfrm>
            <a:off x="1279646" y="1215838"/>
            <a:ext cx="890847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position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0A1963-216E-93A1-636D-0410760E4E2A}"/>
              </a:ext>
            </a:extLst>
          </p:cNvPr>
          <p:cNvCxnSpPr>
            <a:cxnSpLocks/>
          </p:cNvCxnSpPr>
          <p:nvPr/>
        </p:nvCxnSpPr>
        <p:spPr>
          <a:xfrm flipH="1">
            <a:off x="2571817" y="1527230"/>
            <a:ext cx="61655" cy="318451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5">
            <a:extLst>
              <a:ext uri="{FF2B5EF4-FFF2-40B4-BE49-F238E27FC236}">
                <a16:creationId xmlns:a16="http://schemas.microsoft.com/office/drawing/2014/main" id="{D92998E5-5504-4C80-332A-52F69EFC210F}"/>
              </a:ext>
            </a:extLst>
          </p:cNvPr>
          <p:cNvSpPr txBox="1"/>
          <p:nvPr/>
        </p:nvSpPr>
        <p:spPr>
          <a:xfrm>
            <a:off x="2455569" y="1220352"/>
            <a:ext cx="79459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/>
              </a:rPr>
              <a:t>byte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EF2C6E-5406-4102-3D26-1F46CE6721BC}"/>
              </a:ext>
            </a:extLst>
          </p:cNvPr>
          <p:cNvCxnSpPr>
            <a:cxnSpLocks/>
          </p:cNvCxnSpPr>
          <p:nvPr/>
        </p:nvCxnSpPr>
        <p:spPr>
          <a:xfrm flipH="1">
            <a:off x="2928318" y="1527230"/>
            <a:ext cx="378357" cy="315637"/>
          </a:xfrm>
          <a:prstGeom prst="straightConnector1">
            <a:avLst/>
          </a:prstGeom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5">
            <a:extLst>
              <a:ext uri="{FF2B5EF4-FFF2-40B4-BE49-F238E27FC236}">
                <a16:creationId xmlns:a16="http://schemas.microsoft.com/office/drawing/2014/main" id="{5417EF93-B307-7652-C0A4-4129B9D7B857}"/>
              </a:ext>
            </a:extLst>
          </p:cNvPr>
          <p:cNvSpPr txBox="1"/>
          <p:nvPr/>
        </p:nvSpPr>
        <p:spPr>
          <a:xfrm>
            <a:off x="3288324" y="1250231"/>
            <a:ext cx="1372146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/>
              </a:rPr>
              <a:t>how many  </a:t>
            </a:r>
          </a:p>
        </p:txBody>
      </p:sp>
    </p:spTree>
    <p:extLst>
      <p:ext uri="{BB962C8B-B14F-4D97-AF65-F5344CB8AC3E}">
        <p14:creationId xmlns:p14="http://schemas.microsoft.com/office/powerpoint/2010/main" val="330987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  <p:bldP spid="17" grpId="0"/>
      <p:bldP spid="21" grpId="0"/>
      <p:bldP spid="2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7277A30-77B3-DFFB-90A7-386B6421F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74" y="1835468"/>
            <a:ext cx="9097226" cy="4387314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CNAME ALIAS WITH 2 DOTS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B3A8EE-797A-BE68-D010-74B17E9B5022}"/>
              </a:ext>
            </a:extLst>
          </p:cNvPr>
          <p:cNvCxnSpPr>
            <a:cxnSpLocks/>
          </p:cNvCxnSpPr>
          <p:nvPr/>
        </p:nvCxnSpPr>
        <p:spPr>
          <a:xfrm>
            <a:off x="2199265" y="2066557"/>
            <a:ext cx="73353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DB713C-BD11-8431-5049-D684F2D0DCDD}"/>
              </a:ext>
            </a:extLst>
          </p:cNvPr>
          <p:cNvCxnSpPr>
            <a:cxnSpLocks/>
          </p:cNvCxnSpPr>
          <p:nvPr/>
        </p:nvCxnSpPr>
        <p:spPr>
          <a:xfrm>
            <a:off x="7319045" y="4975430"/>
            <a:ext cx="42735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69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FF49EB7-E636-9015-F7DE-1F54EC9BC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5" y="1825272"/>
            <a:ext cx="9774861" cy="4395461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CNAME ALIAS WITH 5 DOTS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0E8F87-C0EB-8C96-C379-8A0F77AEABE7}"/>
              </a:ext>
            </a:extLst>
          </p:cNvPr>
          <p:cNvCxnSpPr>
            <a:cxnSpLocks/>
          </p:cNvCxnSpPr>
          <p:nvPr/>
        </p:nvCxnSpPr>
        <p:spPr>
          <a:xfrm>
            <a:off x="2199265" y="2066557"/>
            <a:ext cx="73353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B4CE2A-66BB-50B1-5CCC-BD7B92AF3C57}"/>
              </a:ext>
            </a:extLst>
          </p:cNvPr>
          <p:cNvCxnSpPr>
            <a:cxnSpLocks/>
          </p:cNvCxnSpPr>
          <p:nvPr/>
        </p:nvCxnSpPr>
        <p:spPr>
          <a:xfrm>
            <a:off x="7319045" y="4975430"/>
            <a:ext cx="108200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65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509AF0A3-8B67-1B01-C352-D26BE5670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63" y="1830399"/>
            <a:ext cx="8889691" cy="2450934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CNAME ALIAS WITH A DOT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E01DFA-229D-3979-DE89-99ACF7DF6062}"/>
              </a:ext>
            </a:extLst>
          </p:cNvPr>
          <p:cNvCxnSpPr>
            <a:cxnSpLocks/>
          </p:cNvCxnSpPr>
          <p:nvPr/>
        </p:nvCxnSpPr>
        <p:spPr>
          <a:xfrm>
            <a:off x="7295195" y="3520298"/>
            <a:ext cx="236577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0159DA-29D5-DCF3-4821-1678D71B86B6}"/>
              </a:ext>
            </a:extLst>
          </p:cNvPr>
          <p:cNvCxnSpPr>
            <a:cxnSpLocks/>
          </p:cNvCxnSpPr>
          <p:nvPr/>
        </p:nvCxnSpPr>
        <p:spPr>
          <a:xfrm>
            <a:off x="2294467" y="2067166"/>
            <a:ext cx="7322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7E4A7D1-40FF-796A-E272-36971A46CF3F}"/>
              </a:ext>
            </a:extLst>
          </p:cNvPr>
          <p:cNvSpPr/>
          <p:nvPr/>
        </p:nvSpPr>
        <p:spPr>
          <a:xfrm>
            <a:off x="494563" y="3520297"/>
            <a:ext cx="6437578" cy="761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6712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29AF69-2FA0-AED4-5D2B-0FD94D470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7" y="1834009"/>
            <a:ext cx="6771314" cy="170296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CNAME ALIAS WITH A DOT – GOOGLE DNS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27EC4B-5898-4F6D-8ED3-D6A2E09C5E57}"/>
              </a:ext>
            </a:extLst>
          </p:cNvPr>
          <p:cNvCxnSpPr>
            <a:cxnSpLocks/>
          </p:cNvCxnSpPr>
          <p:nvPr/>
        </p:nvCxnSpPr>
        <p:spPr>
          <a:xfrm>
            <a:off x="5949216" y="3532414"/>
            <a:ext cx="127921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E45ECE72-202B-51AA-04D6-B3FF55A837A3}"/>
              </a:ext>
            </a:extLst>
          </p:cNvPr>
          <p:cNvSpPr txBox="1"/>
          <p:nvPr/>
        </p:nvSpPr>
        <p:spPr>
          <a:xfrm>
            <a:off x="7607552" y="4127810"/>
            <a:ext cx="3553405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Ok, expected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1503B0-BC9F-22AE-5E3C-B20F6AFE1D8D}"/>
              </a:ext>
            </a:extLst>
          </p:cNvPr>
          <p:cNvCxnSpPr>
            <a:cxnSpLocks/>
          </p:cNvCxnSpPr>
          <p:nvPr/>
        </p:nvCxnSpPr>
        <p:spPr>
          <a:xfrm>
            <a:off x="2294467" y="2067166"/>
            <a:ext cx="7322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AF008F-6E1E-83F3-2FC0-27B9FF964E1B}"/>
              </a:ext>
            </a:extLst>
          </p:cNvPr>
          <p:cNvCxnSpPr>
            <a:cxnSpLocks/>
          </p:cNvCxnSpPr>
          <p:nvPr/>
        </p:nvCxnSpPr>
        <p:spPr>
          <a:xfrm flipV="1">
            <a:off x="4911663" y="2067166"/>
            <a:ext cx="842366" cy="25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8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0A301FF-6277-C1A9-0962-2974F7E2A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7" y="1830402"/>
            <a:ext cx="6738205" cy="1712828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CNAME ALIAS WITH A DOT – CLOUDFLARE DNS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592F2D-DAFA-B757-D3AD-4C274F526699}"/>
              </a:ext>
            </a:extLst>
          </p:cNvPr>
          <p:cNvCxnSpPr>
            <a:cxnSpLocks/>
          </p:cNvCxnSpPr>
          <p:nvPr/>
        </p:nvCxnSpPr>
        <p:spPr>
          <a:xfrm>
            <a:off x="5972064" y="3532248"/>
            <a:ext cx="123325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5">
            <a:extLst>
              <a:ext uri="{FF2B5EF4-FFF2-40B4-BE49-F238E27FC236}">
                <a16:creationId xmlns:a16="http://schemas.microsoft.com/office/drawing/2014/main" id="{6B654A5D-5486-18E5-CAB6-6338F86E11D1}"/>
              </a:ext>
            </a:extLst>
          </p:cNvPr>
          <p:cNvSpPr txBox="1"/>
          <p:nvPr/>
        </p:nvSpPr>
        <p:spPr>
          <a:xfrm>
            <a:off x="7605599" y="4127810"/>
            <a:ext cx="250991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Ok, expected</a:t>
            </a:r>
            <a:endParaRPr lang="en-AE" sz="2800" dirty="0">
              <a:solidFill>
                <a:prstClr val="white"/>
              </a:solidFill>
              <a:latin typeface="Calibri" panose="020F0502020204030204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26E7F0-3781-50F1-C362-C543686232BC}"/>
              </a:ext>
            </a:extLst>
          </p:cNvPr>
          <p:cNvCxnSpPr>
            <a:cxnSpLocks/>
          </p:cNvCxnSpPr>
          <p:nvPr/>
        </p:nvCxnSpPr>
        <p:spPr>
          <a:xfrm>
            <a:off x="2294467" y="2067166"/>
            <a:ext cx="7322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8ADB65-A73C-E6F5-3737-2D9EC65FE7B8}"/>
              </a:ext>
            </a:extLst>
          </p:cNvPr>
          <p:cNvCxnSpPr>
            <a:cxnSpLocks/>
          </p:cNvCxnSpPr>
          <p:nvPr/>
        </p:nvCxnSpPr>
        <p:spPr>
          <a:xfrm flipV="1">
            <a:off x="4911663" y="2067166"/>
            <a:ext cx="842366" cy="25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8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517" y="384641"/>
            <a:ext cx="9202281" cy="5623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75E25-69EE-B6DB-6831-DD31D03D9384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16331098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screen shot of a computer&#10;&#10;Description automatically generated">
            <a:extLst>
              <a:ext uri="{FF2B5EF4-FFF2-40B4-BE49-F238E27FC236}">
                <a16:creationId xmlns:a16="http://schemas.microsoft.com/office/drawing/2014/main" id="{D9E7D320-FCB6-6479-CE51-5DC6687E1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65" y="1831250"/>
            <a:ext cx="8906896" cy="2436487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CNAME ALIAS WITH A DOT – PROBLEMATIC RESOLVER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AB4B76B3-7700-0777-CE37-3A49D43C90CF}"/>
              </a:ext>
            </a:extLst>
          </p:cNvPr>
          <p:cNvSpPr txBox="1"/>
          <p:nvPr/>
        </p:nvSpPr>
        <p:spPr>
          <a:xfrm>
            <a:off x="6586849" y="4767055"/>
            <a:ext cx="4524147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DNS resolver is treating period as a label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separator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6161BC-B3ED-5531-3DB7-6BCB45FAEA50}"/>
              </a:ext>
            </a:extLst>
          </p:cNvPr>
          <p:cNvCxnSpPr>
            <a:cxnSpLocks/>
          </p:cNvCxnSpPr>
          <p:nvPr/>
        </p:nvCxnSpPr>
        <p:spPr>
          <a:xfrm>
            <a:off x="2294467" y="2067166"/>
            <a:ext cx="7322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5A9CD8-3206-24D3-FDA8-8CB03BB58037}"/>
              </a:ext>
            </a:extLst>
          </p:cNvPr>
          <p:cNvCxnSpPr>
            <a:cxnSpLocks/>
          </p:cNvCxnSpPr>
          <p:nvPr/>
        </p:nvCxnSpPr>
        <p:spPr>
          <a:xfrm>
            <a:off x="7304950" y="3520327"/>
            <a:ext cx="217554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85A99-69AF-3256-AD51-B8EA2317E209}"/>
              </a:ext>
            </a:extLst>
          </p:cNvPr>
          <p:cNvCxnSpPr>
            <a:cxnSpLocks/>
          </p:cNvCxnSpPr>
          <p:nvPr/>
        </p:nvCxnSpPr>
        <p:spPr>
          <a:xfrm flipH="1" flipV="1">
            <a:off x="1934819" y="4207565"/>
            <a:ext cx="630581" cy="944098"/>
          </a:xfrm>
          <a:prstGeom prst="straightConnector1">
            <a:avLst/>
          </a:prstGeom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87A59C-53FA-A1AD-E743-F66FAC6557F3}"/>
              </a:ext>
            </a:extLst>
          </p:cNvPr>
          <p:cNvCxnSpPr>
            <a:cxnSpLocks/>
          </p:cNvCxnSpPr>
          <p:nvPr/>
        </p:nvCxnSpPr>
        <p:spPr>
          <a:xfrm>
            <a:off x="2559050" y="5151664"/>
            <a:ext cx="294957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E5D1C1E-2041-2565-9F9B-1BB0E0CD37FA}"/>
              </a:ext>
            </a:extLst>
          </p:cNvPr>
          <p:cNvCxnSpPr>
            <a:cxnSpLocks/>
          </p:cNvCxnSpPr>
          <p:nvPr/>
        </p:nvCxnSpPr>
        <p:spPr>
          <a:xfrm flipV="1">
            <a:off x="5505450" y="3564835"/>
            <a:ext cx="1921420" cy="158682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2161DC-EBB4-B477-6C04-C97F37A857C9}"/>
              </a:ext>
            </a:extLst>
          </p:cNvPr>
          <p:cNvCxnSpPr>
            <a:cxnSpLocks/>
          </p:cNvCxnSpPr>
          <p:nvPr/>
        </p:nvCxnSpPr>
        <p:spPr>
          <a:xfrm flipV="1">
            <a:off x="4911663" y="2067166"/>
            <a:ext cx="1251244" cy="25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5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4A0AE4CB-DE66-393E-C0F0-29907018B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4" y="1824225"/>
            <a:ext cx="11312555" cy="3176592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CNAME ALIAS WITH 3 DOTS – PROBLEMATIC RESOLVER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70F90D33-7F28-8CEF-CF51-0FB530D89251}"/>
              </a:ext>
            </a:extLst>
          </p:cNvPr>
          <p:cNvSpPr txBox="1"/>
          <p:nvPr/>
        </p:nvSpPr>
        <p:spPr>
          <a:xfrm>
            <a:off x="6177773" y="5000817"/>
            <a:ext cx="5062655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Malformed hostnames coming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from the target DNS resolver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037369-79F5-4603-B052-97A14C069B7C}"/>
              </a:ext>
            </a:extLst>
          </p:cNvPr>
          <p:cNvCxnSpPr>
            <a:cxnSpLocks/>
          </p:cNvCxnSpPr>
          <p:nvPr/>
        </p:nvCxnSpPr>
        <p:spPr>
          <a:xfrm>
            <a:off x="2310077" y="2063687"/>
            <a:ext cx="72703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92490E6-284F-5851-2BEA-C0BA20046382}"/>
              </a:ext>
            </a:extLst>
          </p:cNvPr>
          <p:cNvSpPr/>
          <p:nvPr/>
        </p:nvSpPr>
        <p:spPr>
          <a:xfrm>
            <a:off x="486414" y="3522303"/>
            <a:ext cx="11312554" cy="12190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B3BFBC-D1F8-FFCE-7B4B-D0E638B01D23}"/>
              </a:ext>
            </a:extLst>
          </p:cNvPr>
          <p:cNvCxnSpPr>
            <a:cxnSpLocks/>
          </p:cNvCxnSpPr>
          <p:nvPr/>
        </p:nvCxnSpPr>
        <p:spPr>
          <a:xfrm>
            <a:off x="7313655" y="3523167"/>
            <a:ext cx="68734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516AC8-8946-1240-0EC4-0BCD7B40CF4B}"/>
              </a:ext>
            </a:extLst>
          </p:cNvPr>
          <p:cNvCxnSpPr>
            <a:cxnSpLocks/>
          </p:cNvCxnSpPr>
          <p:nvPr/>
        </p:nvCxnSpPr>
        <p:spPr>
          <a:xfrm flipV="1">
            <a:off x="4911663" y="2067166"/>
            <a:ext cx="1251244" cy="25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18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shot of a computer&#10;&#10;Description automatically generated">
            <a:extLst>
              <a:ext uri="{FF2B5EF4-FFF2-40B4-BE49-F238E27FC236}">
                <a16:creationId xmlns:a16="http://schemas.microsoft.com/office/drawing/2014/main" id="{AA254D9E-1145-BBD9-05A6-8A2B0C753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9" y="1834427"/>
            <a:ext cx="8377151" cy="3707455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CNAME ALIAS WITH 20 DOTS – PROBLEMATIC RESOLVER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27591DA8-D1C2-28BC-5157-2D80E4FCEB3A}"/>
              </a:ext>
            </a:extLst>
          </p:cNvPr>
          <p:cNvSpPr txBox="1"/>
          <p:nvPr/>
        </p:nvSpPr>
        <p:spPr>
          <a:xfrm>
            <a:off x="1546228" y="5377850"/>
            <a:ext cx="5174795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Highly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malformed response coming from 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target DNS resolver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5575AE-AFB2-AC33-767C-C769A29AD206}"/>
              </a:ext>
            </a:extLst>
          </p:cNvPr>
          <p:cNvCxnSpPr>
            <a:cxnSpLocks/>
          </p:cNvCxnSpPr>
          <p:nvPr/>
        </p:nvCxnSpPr>
        <p:spPr>
          <a:xfrm>
            <a:off x="817488" y="2327700"/>
            <a:ext cx="26686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85E9FA-F552-679E-5E05-D2AECA01E09A}"/>
              </a:ext>
            </a:extLst>
          </p:cNvPr>
          <p:cNvCxnSpPr>
            <a:cxnSpLocks/>
          </p:cNvCxnSpPr>
          <p:nvPr/>
        </p:nvCxnSpPr>
        <p:spPr>
          <a:xfrm>
            <a:off x="4230624" y="4282439"/>
            <a:ext cx="160399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153E39-A2E8-2CC0-8297-D89080ACCCFF}"/>
              </a:ext>
            </a:extLst>
          </p:cNvPr>
          <p:cNvCxnSpPr>
            <a:cxnSpLocks/>
          </p:cNvCxnSpPr>
          <p:nvPr/>
        </p:nvCxnSpPr>
        <p:spPr>
          <a:xfrm>
            <a:off x="498604" y="4524887"/>
            <a:ext cx="499998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7F641D-3656-69B5-ECD9-1EEB196F2973}"/>
              </a:ext>
            </a:extLst>
          </p:cNvPr>
          <p:cNvCxnSpPr>
            <a:cxnSpLocks/>
          </p:cNvCxnSpPr>
          <p:nvPr/>
        </p:nvCxnSpPr>
        <p:spPr>
          <a:xfrm>
            <a:off x="8223504" y="4276343"/>
            <a:ext cx="5486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990E90-F2F5-FE3D-B5A1-A82DFF2D4A40}"/>
              </a:ext>
            </a:extLst>
          </p:cNvPr>
          <p:cNvCxnSpPr>
            <a:cxnSpLocks/>
          </p:cNvCxnSpPr>
          <p:nvPr/>
        </p:nvCxnSpPr>
        <p:spPr>
          <a:xfrm>
            <a:off x="6996711" y="4521102"/>
            <a:ext cx="1671801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>
            <a:extLst>
              <a:ext uri="{FF2B5EF4-FFF2-40B4-BE49-F238E27FC236}">
                <a16:creationId xmlns:a16="http://schemas.microsoft.com/office/drawing/2014/main" id="{A095883B-91E1-E0F0-DC69-B02FF20AC020}"/>
              </a:ext>
            </a:extLst>
          </p:cNvPr>
          <p:cNvSpPr txBox="1"/>
          <p:nvPr/>
        </p:nvSpPr>
        <p:spPr>
          <a:xfrm>
            <a:off x="8329895" y="5394628"/>
            <a:ext cx="3061735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noProof="0" dirty="0">
                <a:solidFill>
                  <a:prstClr val="white"/>
                </a:solidFill>
                <a:latin typeface="Calibri" panose="020F0502020204030204"/>
              </a:rPr>
              <a:t>Promising target for further research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C111D7-18DF-6908-6D98-1920B8656D87}"/>
              </a:ext>
            </a:extLst>
          </p:cNvPr>
          <p:cNvCxnSpPr>
            <a:cxnSpLocks/>
          </p:cNvCxnSpPr>
          <p:nvPr/>
        </p:nvCxnSpPr>
        <p:spPr>
          <a:xfrm>
            <a:off x="2326405" y="2063687"/>
            <a:ext cx="80084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2D33B06-3BE2-55B7-5072-CB8BCD3F747C}"/>
              </a:ext>
            </a:extLst>
          </p:cNvPr>
          <p:cNvSpPr/>
          <p:nvPr/>
        </p:nvSpPr>
        <p:spPr>
          <a:xfrm>
            <a:off x="457783" y="2574331"/>
            <a:ext cx="8377151" cy="26608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F51E8D-F57F-076E-4F22-E090F99CD606}"/>
              </a:ext>
            </a:extLst>
          </p:cNvPr>
          <p:cNvCxnSpPr>
            <a:cxnSpLocks/>
          </p:cNvCxnSpPr>
          <p:nvPr/>
        </p:nvCxnSpPr>
        <p:spPr>
          <a:xfrm flipV="1">
            <a:off x="5030607" y="2067166"/>
            <a:ext cx="1251244" cy="25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92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7594841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DOMAIN LOCK-UP ATTACKS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7F44022-91CE-99D2-BDFF-ABB58919A18C}"/>
              </a:ext>
            </a:extLst>
          </p:cNvPr>
          <p:cNvSpPr txBox="1"/>
          <p:nvPr/>
        </p:nvSpPr>
        <p:spPr>
          <a:xfrm>
            <a:off x="461337" y="1684164"/>
            <a:ext cx="11246959" cy="2734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440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DoS vulnerabilities caused by deliberately misconfigured DNS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Aimed to “lock up” (occupy) a DNS resolver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indent="-28440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Different variants and attack strategies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139474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DOMAIN LOCK-UP VARIANT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6A219247-C117-F2A4-1902-2F5DDD3C3A43}"/>
              </a:ext>
            </a:extLst>
          </p:cNvPr>
          <p:cNvSpPr txBox="1"/>
          <p:nvPr/>
        </p:nvSpPr>
        <p:spPr>
          <a:xfrm>
            <a:off x="481215" y="1687354"/>
            <a:ext cx="11584889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440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Utilizing a long chain of CNAME aliases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lvl="1"/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1.  chain1.malicious.com --&gt; CNAME chain2.malicious.com</a:t>
            </a:r>
          </a:p>
          <a:p>
            <a:pPr lvl="1"/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2.  chain2.malicious.com --&gt; CNAME chain3.malicious.com</a:t>
            </a:r>
          </a:p>
          <a:p>
            <a:pPr lvl="1"/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3.  chain3.malicious.com --&gt; CNAME chain4.malicious.com </a:t>
            </a:r>
          </a:p>
          <a:p>
            <a:pPr lvl="1"/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4.  … </a:t>
            </a:r>
          </a:p>
          <a:p>
            <a:pPr lvl="1"/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N.  chain</a:t>
            </a:r>
            <a:r>
              <a:rPr lang="en-US" sz="2800" spc="94" dirty="0">
                <a:solidFill>
                  <a:schemeClr val="accent5"/>
                </a:solidFill>
                <a:latin typeface="Nimbus Sans L 1"/>
              </a:rPr>
              <a:t>&lt;N&gt;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.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malicious.com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 --&gt; CNAME chain</a:t>
            </a:r>
            <a:r>
              <a:rPr lang="en-US" sz="2800" spc="94" dirty="0">
                <a:solidFill>
                  <a:schemeClr val="accent5"/>
                </a:solidFill>
                <a:latin typeface="Nimbus Sans L 1"/>
              </a:rPr>
              <a:t>&lt;N+1&gt;</a:t>
            </a: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.</a:t>
            </a:r>
            <a:r>
              <a:rPr lang="en-US" sz="2800" spc="94" dirty="0" err="1">
                <a:solidFill>
                  <a:srgbClr val="FFFFFF"/>
                </a:solidFill>
                <a:latin typeface="Nimbus Sans L 1"/>
              </a:rPr>
              <a:t>malicious.com</a:t>
            </a: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indent="-284400">
              <a:buFont typeface="Arial" panose="020B0604020202020204" pitchFamily="34" charset="0"/>
              <a:buChar char="•"/>
            </a:pPr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Adding an extra delay before responding!</a:t>
            </a:r>
          </a:p>
        </p:txBody>
      </p:sp>
    </p:spTree>
    <p:extLst>
      <p:ext uri="{BB962C8B-B14F-4D97-AF65-F5344CB8AC3E}">
        <p14:creationId xmlns:p14="http://schemas.microsoft.com/office/powerpoint/2010/main" val="28431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684AF12A-B66A-C70D-C014-68D682C5E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23" y="1568971"/>
            <a:ext cx="7314283" cy="799536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DOMAIN LOCK-UP VARIANT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8D842A-4CA6-6C70-3192-56A85FB207F6}"/>
              </a:ext>
            </a:extLst>
          </p:cNvPr>
          <p:cNvSpPr/>
          <p:nvPr/>
        </p:nvSpPr>
        <p:spPr>
          <a:xfrm>
            <a:off x="376418" y="2466261"/>
            <a:ext cx="11487323" cy="393081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D056C7-7A8C-3F45-6E52-3C6E85092DD6}"/>
              </a:ext>
            </a:extLst>
          </p:cNvPr>
          <p:cNvSpPr/>
          <p:nvPr/>
        </p:nvSpPr>
        <p:spPr>
          <a:xfrm>
            <a:off x="301394" y="1369157"/>
            <a:ext cx="437993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marL="180000" indent="-180000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0000"/>
                </a:solidFill>
                <a:latin typeface="NimbusSan" pitchFamily="2" charset="77"/>
              </a:rPr>
              <a:t> Trigger the CNAME chain traversing </a:t>
            </a:r>
            <a:endParaRPr lang="en-US" sz="1400" dirty="0">
              <a:solidFill>
                <a:srgbClr val="FF0000"/>
              </a:solidFill>
              <a:latin typeface="NimbusSan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7285C1-531B-4886-D4E1-5660073F67A4}"/>
              </a:ext>
            </a:extLst>
          </p:cNvPr>
          <p:cNvSpPr/>
          <p:nvPr/>
        </p:nvSpPr>
        <p:spPr>
          <a:xfrm>
            <a:off x="328259" y="1802696"/>
            <a:ext cx="4245643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marL="180000" indent="-180000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 startAt="2"/>
            </a:pPr>
            <a:r>
              <a:rPr lang="en-US" sz="2000" dirty="0">
                <a:solidFill>
                  <a:srgbClr val="FF0000"/>
                </a:solidFill>
                <a:latin typeface="NimbusSan" pitchFamily="2" charset="77"/>
              </a:rPr>
              <a:t> Target DNS resolver is traversing the CNAME chain deliberately slowly</a:t>
            </a:r>
            <a:endParaRPr lang="en-US" sz="1400" dirty="0">
              <a:solidFill>
                <a:srgbClr val="FF0000"/>
              </a:solidFill>
              <a:latin typeface="NimbusSan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D61FC1-D2DC-9509-AA65-6451B82081AE}"/>
              </a:ext>
            </a:extLst>
          </p:cNvPr>
          <p:cNvSpPr/>
          <p:nvPr/>
        </p:nvSpPr>
        <p:spPr>
          <a:xfrm>
            <a:off x="503423" y="2414502"/>
            <a:ext cx="10808045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u="sng" dirty="0">
                <a:solidFill>
                  <a:srgbClr val="00FE00"/>
                </a:solidFill>
                <a:latin typeface="NimbusSan" pitchFamily="2" charset="77"/>
              </a:rPr>
              <a:t>     Timestamp         |           Source IP + port              |  ID |  Incoming query                                   | Our response                              </a:t>
            </a:r>
            <a:r>
              <a:rPr lang="en-US" sz="1600" u="sng" dirty="0">
                <a:solidFill>
                  <a:schemeClr val="tx1"/>
                </a:solidFill>
                <a:latin typeface="NimbusSan" pitchFamily="2" charset="77"/>
              </a:rPr>
              <a:t>.</a:t>
            </a:r>
            <a:endParaRPr lang="en-US" sz="1100" u="sng" dirty="0">
              <a:solidFill>
                <a:schemeClr val="tx1"/>
              </a:solidFill>
              <a:latin typeface="NimbusSan" pitchFamily="2" charset="77"/>
            </a:endParaRPr>
          </a:p>
        </p:txBody>
      </p: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8F08A3-C1C3-F036-52FE-FDECCD5CE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6" y="2698322"/>
            <a:ext cx="11395804" cy="34682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C6D01A-2FB2-6859-489B-56E6A6AD81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31" b="11633"/>
          <a:stretch/>
        </p:blipFill>
        <p:spPr>
          <a:xfrm>
            <a:off x="4596201" y="1393967"/>
            <a:ext cx="7209889" cy="1939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07D2C8-A8D9-8A5E-AF9A-3DE2F4C694F9}"/>
              </a:ext>
            </a:extLst>
          </p:cNvPr>
          <p:cNvSpPr/>
          <p:nvPr/>
        </p:nvSpPr>
        <p:spPr>
          <a:xfrm>
            <a:off x="1127916" y="2709074"/>
            <a:ext cx="948533" cy="18953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47F69180-E370-5DAD-E2EA-A942BDC80702}"/>
              </a:ext>
            </a:extLst>
          </p:cNvPr>
          <p:cNvSpPr txBox="1"/>
          <p:nvPr/>
        </p:nvSpPr>
        <p:spPr>
          <a:xfrm>
            <a:off x="4325857" y="4431239"/>
            <a:ext cx="3423182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30 seconds spent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rgbClr val="FF0000"/>
                </a:solidFill>
                <a:highlight>
                  <a:srgbClr val="000000"/>
                </a:highlight>
                <a:latin typeface="Calibri" panose="020F0502020204030204"/>
              </a:rPr>
              <a:t>  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traversing the chain 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effectLst/>
              <a:highlight>
                <a:srgbClr val="0000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5E3BC1-4097-0886-6002-5AFB5EC76335}"/>
              </a:ext>
            </a:extLst>
          </p:cNvPr>
          <p:cNvSpPr/>
          <p:nvPr/>
        </p:nvSpPr>
        <p:spPr>
          <a:xfrm>
            <a:off x="4539050" y="1352229"/>
            <a:ext cx="7324691" cy="1016968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1A9782-BEC8-B0F8-2415-16A78E89DCE5}"/>
              </a:ext>
            </a:extLst>
          </p:cNvPr>
          <p:cNvCxnSpPr>
            <a:cxnSpLocks/>
          </p:cNvCxnSpPr>
          <p:nvPr/>
        </p:nvCxnSpPr>
        <p:spPr>
          <a:xfrm>
            <a:off x="6021858" y="1621332"/>
            <a:ext cx="823785" cy="0"/>
          </a:xfrm>
          <a:prstGeom prst="line">
            <a:avLst/>
          </a:prstGeom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E514F6-142A-50CA-A0A8-13BBBA8CB77C}"/>
              </a:ext>
            </a:extLst>
          </p:cNvPr>
          <p:cNvSpPr txBox="1"/>
          <p:nvPr/>
        </p:nvSpPr>
        <p:spPr>
          <a:xfrm>
            <a:off x="1212850" y="6692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A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2C6BE3-9AFE-B7FE-1D0E-266010797619}"/>
              </a:ext>
            </a:extLst>
          </p:cNvPr>
          <p:cNvSpPr/>
          <p:nvPr/>
        </p:nvSpPr>
        <p:spPr>
          <a:xfrm>
            <a:off x="1121565" y="5964372"/>
            <a:ext cx="948533" cy="18953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599614-896D-E2B8-6BA7-CB21D3A9E845}"/>
              </a:ext>
            </a:extLst>
          </p:cNvPr>
          <p:cNvCxnSpPr>
            <a:cxnSpLocks/>
          </p:cNvCxnSpPr>
          <p:nvPr/>
        </p:nvCxnSpPr>
        <p:spPr>
          <a:xfrm>
            <a:off x="5292841" y="1621332"/>
            <a:ext cx="6273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882400-9122-C729-B908-BF4BAA117074}"/>
              </a:ext>
            </a:extLst>
          </p:cNvPr>
          <p:cNvCxnSpPr>
            <a:cxnSpLocks/>
          </p:cNvCxnSpPr>
          <p:nvPr/>
        </p:nvCxnSpPr>
        <p:spPr>
          <a:xfrm>
            <a:off x="8694056" y="1608189"/>
            <a:ext cx="209005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6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8" grpId="0"/>
      <p:bldP spid="19" grpId="0" animBg="1"/>
      <p:bldP spid="25" grpId="0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DOMAIN LOCK-UP VARIANT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5E38B68-A644-BCDD-71B5-8E0468CB332B}"/>
              </a:ext>
            </a:extLst>
          </p:cNvPr>
          <p:cNvSpPr txBox="1"/>
          <p:nvPr/>
        </p:nvSpPr>
        <p:spPr>
          <a:xfrm>
            <a:off x="710717" y="1826184"/>
            <a:ext cx="2148859" cy="6260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Scaling out ..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A80C926E-D766-1254-C785-36557F161DB7}"/>
              </a:ext>
            </a:extLst>
          </p:cNvPr>
          <p:cNvSpPr txBox="1"/>
          <p:nvPr/>
        </p:nvSpPr>
        <p:spPr>
          <a:xfrm>
            <a:off x="715409" y="2845138"/>
            <a:ext cx="2019553" cy="1486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100 queries at once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45179E-337A-16C9-8325-DC87FFD84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34" y="1273254"/>
            <a:ext cx="5717486" cy="51271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589154-3C38-AAC0-E906-2B65CD49025F}"/>
              </a:ext>
            </a:extLst>
          </p:cNvPr>
          <p:cNvSpPr/>
          <p:nvPr/>
        </p:nvSpPr>
        <p:spPr>
          <a:xfrm>
            <a:off x="3019010" y="1240301"/>
            <a:ext cx="6153980" cy="519120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2916AA-72FF-FEE8-454A-5D146BC4420A}"/>
              </a:ext>
            </a:extLst>
          </p:cNvPr>
          <p:cNvSpPr/>
          <p:nvPr/>
        </p:nvSpPr>
        <p:spPr>
          <a:xfrm flipV="1">
            <a:off x="3019010" y="5592982"/>
            <a:ext cx="1520039" cy="8156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76D1966-A7CF-D9F6-C12E-9A3BCE711BDE}"/>
              </a:ext>
            </a:extLst>
          </p:cNvPr>
          <p:cNvSpPr txBox="1"/>
          <p:nvPr/>
        </p:nvSpPr>
        <p:spPr>
          <a:xfrm>
            <a:off x="9480465" y="1873500"/>
            <a:ext cx="2550893" cy="2348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</a:t>
            </a: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DNS resolver has 100 running workers trying to resolve random chains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15973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8" grpId="0" animBg="1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DOMAIN LOCK-UP VARIANT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682F56FA-9F48-2552-5680-2D3C330D3ABB}"/>
              </a:ext>
            </a:extLst>
          </p:cNvPr>
          <p:cNvSpPr txBox="1"/>
          <p:nvPr/>
        </p:nvSpPr>
        <p:spPr>
          <a:xfrm>
            <a:off x="326918" y="1826184"/>
            <a:ext cx="1282934" cy="277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Health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check      of the target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DNS resolver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1244A50-CD77-62DA-CAA8-3F7F6D3592A2}"/>
              </a:ext>
            </a:extLst>
          </p:cNvPr>
          <p:cNvSpPr txBox="1"/>
          <p:nvPr/>
        </p:nvSpPr>
        <p:spPr>
          <a:xfrm>
            <a:off x="10361585" y="1826184"/>
            <a:ext cx="1558866" cy="2348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Sending 100 queries every second 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AEB451-BB69-4F8B-0766-675914F58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5" y="1199737"/>
            <a:ext cx="8402554" cy="5201581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B1119860-BF35-B210-FD41-1C75865D9EA7}"/>
              </a:ext>
            </a:extLst>
          </p:cNvPr>
          <p:cNvSpPr txBox="1"/>
          <p:nvPr/>
        </p:nvSpPr>
        <p:spPr>
          <a:xfrm>
            <a:off x="10303782" y="4965047"/>
            <a:ext cx="1674471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DoS caused by 8.5 KB/s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F59A76-7A81-0CAD-F3AD-BEFA274FE6F0}"/>
              </a:ext>
            </a:extLst>
          </p:cNvPr>
          <p:cNvSpPr/>
          <p:nvPr/>
        </p:nvSpPr>
        <p:spPr>
          <a:xfrm>
            <a:off x="1692715" y="1199737"/>
            <a:ext cx="4403286" cy="52070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C8D180-E918-CD88-E978-69DBA693239A}"/>
              </a:ext>
            </a:extLst>
          </p:cNvPr>
          <p:cNvSpPr/>
          <p:nvPr/>
        </p:nvSpPr>
        <p:spPr>
          <a:xfrm>
            <a:off x="6145427" y="1199737"/>
            <a:ext cx="3946222" cy="52070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4075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59640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FUN WITH TRANSACTION IDs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</p:spTree>
    <p:extLst>
      <p:ext uri="{BB962C8B-B14F-4D97-AF65-F5344CB8AC3E}">
        <p14:creationId xmlns:p14="http://schemas.microsoft.com/office/powerpoint/2010/main" val="10135839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EEB8DD3-28A3-B5F6-211D-9FDF39F28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86" y="1521591"/>
            <a:ext cx="9378950" cy="4592309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596409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 NORMAL DNS QUERY AND RESPONSE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11671-2F52-CA23-A15D-82F35684750F}"/>
              </a:ext>
            </a:extLst>
          </p:cNvPr>
          <p:cNvSpPr/>
          <p:nvPr/>
        </p:nvSpPr>
        <p:spPr>
          <a:xfrm>
            <a:off x="6187124" y="1773582"/>
            <a:ext cx="653944" cy="218661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noFill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E2009E-0C4C-D840-D0D3-7436449E35CA}"/>
              </a:ext>
            </a:extLst>
          </p:cNvPr>
          <p:cNvSpPr/>
          <p:nvPr/>
        </p:nvSpPr>
        <p:spPr>
          <a:xfrm>
            <a:off x="3088865" y="3454401"/>
            <a:ext cx="661870" cy="220132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2DEE43-0060-A9FC-5D05-D49940DF0ADA}"/>
              </a:ext>
            </a:extLst>
          </p:cNvPr>
          <p:cNvSpPr/>
          <p:nvPr/>
        </p:nvSpPr>
        <p:spPr>
          <a:xfrm>
            <a:off x="7021924" y="1959849"/>
            <a:ext cx="653944" cy="218661"/>
          </a:xfrm>
          <a:prstGeom prst="rect">
            <a:avLst/>
          </a:prstGeom>
          <a:noFill/>
          <a:ln w="38100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>
              <a:noFill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0740A31-FC2C-F283-2DFB-F1A2544C566C}"/>
              </a:ext>
            </a:extLst>
          </p:cNvPr>
          <p:cNvSpPr txBox="1"/>
          <p:nvPr/>
        </p:nvSpPr>
        <p:spPr>
          <a:xfrm>
            <a:off x="5410471" y="4022876"/>
            <a:ext cx="4969431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Transaction ID in the response must match the ID in the query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10477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A7EAFE7-A913-4946-23F1-F647F42285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97" y="364332"/>
            <a:ext cx="1831146" cy="6429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D46855-F0AA-25FC-5BAB-B2B06852F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7517" y="384641"/>
            <a:ext cx="9202281" cy="5623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875E25-69EE-B6DB-6831-DD31D03D9384}"/>
              </a:ext>
            </a:extLst>
          </p:cNvPr>
          <p:cNvSpPr txBox="1"/>
          <p:nvPr/>
        </p:nvSpPr>
        <p:spPr>
          <a:xfrm>
            <a:off x="358144" y="1907292"/>
            <a:ext cx="1831146" cy="36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0" spc="94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https://en.wikipedia.org/wiki/Comparison_of_DNS_server_software</a:t>
            </a:r>
            <a:endParaRPr lang="en-US" sz="1177" spc="94" dirty="0">
              <a:solidFill>
                <a:srgbClr val="FFFFFF"/>
              </a:solidFill>
              <a:latin typeface="Nimbus Sans L 1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B08A16-7882-4530-1A13-306BCB471EB3}"/>
              </a:ext>
            </a:extLst>
          </p:cNvPr>
          <p:cNvSpPr/>
          <p:nvPr/>
        </p:nvSpPr>
        <p:spPr>
          <a:xfrm>
            <a:off x="4945711" y="3705308"/>
            <a:ext cx="6440557" cy="930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455237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F9DE7B-E0A7-E10D-A217-96052D5BB6AE}"/>
              </a:ext>
            </a:extLst>
          </p:cNvPr>
          <p:cNvCxnSpPr>
            <a:cxnSpLocks/>
          </p:cNvCxnSpPr>
          <p:nvPr/>
        </p:nvCxnSpPr>
        <p:spPr>
          <a:xfrm flipH="1">
            <a:off x="3566011" y="2675795"/>
            <a:ext cx="4062875" cy="0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3502B78-2ABD-F396-71AE-A0419013B171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64B087-5CEC-D352-E9F9-0E1EC99A429E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>
            <a:off x="3559327" y="2369728"/>
            <a:ext cx="4075753" cy="0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46B3C87-0E44-5DA5-47A1-3EACB62A0664}"/>
              </a:ext>
            </a:extLst>
          </p:cNvPr>
          <p:cNvSpPr/>
          <p:nvPr/>
        </p:nvSpPr>
        <p:spPr>
          <a:xfrm>
            <a:off x="5349999" y="1947243"/>
            <a:ext cx="475073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2.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A18CA1F-76E5-CD18-F1A2-3F3EC8FD526E}"/>
              </a:ext>
            </a:extLst>
          </p:cNvPr>
          <p:cNvSpPr/>
          <p:nvPr/>
        </p:nvSpPr>
        <p:spPr>
          <a:xfrm>
            <a:off x="5348572" y="2735912"/>
            <a:ext cx="47506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3.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A45892-0637-5259-29B8-96B79594B9A2}"/>
              </a:ext>
            </a:extLst>
          </p:cNvPr>
          <p:cNvSpPr/>
          <p:nvPr/>
        </p:nvSpPr>
        <p:spPr>
          <a:xfrm>
            <a:off x="7792066" y="1714355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err="1">
                <a:solidFill>
                  <a:schemeClr val="accent6"/>
                </a:solidFill>
                <a:latin typeface="NimbusSan" pitchFamily="2" charset="77"/>
              </a:rPr>
              <a:t>example.com</a:t>
            </a:r>
            <a:endParaRPr lang="en-US" sz="2400" dirty="0">
              <a:solidFill>
                <a:schemeClr val="accent6"/>
              </a:solidFill>
              <a:latin typeface="NimbusSan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B8EAF3-5EC6-12A2-35F3-015E0356A81F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Authoritative      DNS server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91497B-30DA-DBA7-45A2-A4206DCDB674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Authoritative      DNS server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505DFD11-333E-7B1C-C683-B73793055A71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30A1D88C-64A6-9AA6-4F8A-494502FE9520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9C5A2B41-C140-27B1-BF57-C0DEC06BA162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6" name="TextBox 4">
            <a:extLst>
              <a:ext uri="{FF2B5EF4-FFF2-40B4-BE49-F238E27FC236}">
                <a16:creationId xmlns:a16="http://schemas.microsoft.com/office/drawing/2014/main" id="{515EAFEA-B2B2-A688-D723-AC60580E0646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A NORMAL DNS QUERY AND RESPONSE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C88B54-2521-F084-063A-69D68E0978A8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2ED555-7954-FD55-B5D7-96F46C539F75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156C-130B-4260-688C-0DAAC2A2895D}"/>
              </a:ext>
            </a:extLst>
          </p:cNvPr>
          <p:cNvSpPr/>
          <p:nvPr/>
        </p:nvSpPr>
        <p:spPr>
          <a:xfrm>
            <a:off x="1794947" y="3808477"/>
            <a:ext cx="376319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1.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C26F6-BD91-3BAF-DDED-88E8E747BC91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26AC9E-1A9C-2027-95C6-5969AEF69A5E}"/>
              </a:ext>
            </a:extLst>
          </p:cNvPr>
          <p:cNvSpPr/>
          <p:nvPr/>
        </p:nvSpPr>
        <p:spPr>
          <a:xfrm>
            <a:off x="2524742" y="3803647"/>
            <a:ext cx="35392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4.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12958E-F6B8-A8B5-4BBC-D319D41971F9}"/>
              </a:ext>
            </a:extLst>
          </p:cNvPr>
          <p:cNvSpPr/>
          <p:nvPr/>
        </p:nvSpPr>
        <p:spPr>
          <a:xfrm>
            <a:off x="962795" y="3040647"/>
            <a:ext cx="1140080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query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7C1E6F-C759-2CDF-FDFF-2CFC4885A484}"/>
              </a:ext>
            </a:extLst>
          </p:cNvPr>
          <p:cNvSpPr/>
          <p:nvPr/>
        </p:nvSpPr>
        <p:spPr>
          <a:xfrm>
            <a:off x="5822979" y="1824411"/>
            <a:ext cx="170253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FD9E6-C6DC-FA1D-910E-69E74708C2CA}"/>
              </a:ext>
            </a:extLst>
          </p:cNvPr>
          <p:cNvSpPr/>
          <p:nvPr/>
        </p:nvSpPr>
        <p:spPr>
          <a:xfrm>
            <a:off x="1355954" y="1719488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accent6"/>
                </a:solidFill>
                <a:latin typeface="NimbusSan" pitchFamily="2" charset="77"/>
              </a:rPr>
              <a:t>8.8.8.8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8F9028-9BA2-A233-27A5-C5A0896425CC}"/>
              </a:ext>
            </a:extLst>
          </p:cNvPr>
          <p:cNvSpPr/>
          <p:nvPr/>
        </p:nvSpPr>
        <p:spPr>
          <a:xfrm>
            <a:off x="868782" y="3273623"/>
            <a:ext cx="1231606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0x6d1a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110B5-8133-188B-28EA-A2148B103C2E}"/>
              </a:ext>
            </a:extLst>
          </p:cNvPr>
          <p:cNvSpPr/>
          <p:nvPr/>
        </p:nvSpPr>
        <p:spPr>
          <a:xfrm>
            <a:off x="6189133" y="2054077"/>
            <a:ext cx="1356170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imbusSan" pitchFamily="2" charset="77"/>
              </a:rPr>
              <a:t>0x1234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88035A-97A6-C4A2-7C04-0E6837A32FD3}"/>
              </a:ext>
            </a:extLst>
          </p:cNvPr>
          <p:cNvSpPr/>
          <p:nvPr/>
        </p:nvSpPr>
        <p:spPr>
          <a:xfrm>
            <a:off x="3744929" y="2673880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response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A0CA33-813C-8104-C6C8-142713676867}"/>
              </a:ext>
            </a:extLst>
          </p:cNvPr>
          <p:cNvSpPr/>
          <p:nvPr/>
        </p:nvSpPr>
        <p:spPr>
          <a:xfrm>
            <a:off x="3648543" y="2921610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imbusSan" pitchFamily="2" charset="77"/>
              </a:rPr>
              <a:t>0x1234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4BA5708-E025-D6E0-BF9B-64A5C3E289EB}"/>
              </a:ext>
            </a:extLst>
          </p:cNvPr>
          <p:cNvSpPr/>
          <p:nvPr/>
        </p:nvSpPr>
        <p:spPr>
          <a:xfrm>
            <a:off x="2549258" y="4520940"/>
            <a:ext cx="1591415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response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BB1A00-C0A3-6611-9DC5-21E755035E89}"/>
              </a:ext>
            </a:extLst>
          </p:cNvPr>
          <p:cNvSpPr/>
          <p:nvPr/>
        </p:nvSpPr>
        <p:spPr>
          <a:xfrm>
            <a:off x="2446565" y="4738356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0x6d1a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AE2354-CCF4-A34E-10FE-B9CD579135EA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Client</a:t>
            </a:r>
          </a:p>
        </p:txBody>
      </p:sp>
      <p:pic>
        <p:nvPicPr>
          <p:cNvPr id="38" name="Graphic 37" descr="Laptop with solid fill">
            <a:extLst>
              <a:ext uri="{FF2B5EF4-FFF2-40B4-BE49-F238E27FC236}">
                <a16:creationId xmlns:a16="http://schemas.microsoft.com/office/drawing/2014/main" id="{777EACF9-B40D-05AF-0CFE-B31CC58D5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83" y="5290612"/>
            <a:ext cx="724702" cy="579809"/>
          </a:xfrm>
          <a:prstGeom prst="rect">
            <a:avLst/>
          </a:prstGeom>
        </p:spPr>
      </p:pic>
      <p:pic>
        <p:nvPicPr>
          <p:cNvPr id="9" name="Picture 8" descr="A young child looking at the camera&#10;&#10;Description automatically generated">
            <a:extLst>
              <a:ext uri="{FF2B5EF4-FFF2-40B4-BE49-F238E27FC236}">
                <a16:creationId xmlns:a16="http://schemas.microsoft.com/office/drawing/2014/main" id="{5E36D204-8DA4-2CF2-FD79-14658D47D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762" y="3568878"/>
            <a:ext cx="2596817" cy="2596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E7D58-8553-AA92-1D85-72FDA31E6C13}"/>
              </a:ext>
            </a:extLst>
          </p:cNvPr>
          <p:cNvSpPr txBox="1"/>
          <p:nvPr/>
        </p:nvSpPr>
        <p:spPr>
          <a:xfrm>
            <a:off x="4924290" y="3576970"/>
            <a:ext cx="2212646" cy="538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8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HELLO AGAIN</a:t>
            </a:r>
            <a:endParaRPr lang="en-AE" sz="32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80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8" grpId="0"/>
      <p:bldP spid="24" grpId="0"/>
      <p:bldP spid="26" grpId="0"/>
      <p:bldP spid="2" grpId="0"/>
      <p:bldP spid="3" grpId="0"/>
      <p:bldP spid="3" grpId="1"/>
      <p:bldP spid="15" grpId="0"/>
      <p:bldP spid="17" grpId="0"/>
      <p:bldP spid="18" grpId="0"/>
      <p:bldP spid="28" grpId="0"/>
      <p:bldP spid="29" grpId="0"/>
      <p:bldP spid="3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>
            <a:extLst>
              <a:ext uri="{FF2B5EF4-FFF2-40B4-BE49-F238E27FC236}">
                <a16:creationId xmlns:a16="http://schemas.microsoft.com/office/drawing/2014/main" id="{3048A11A-E586-F50F-FDC6-BAE33ED5EE86}"/>
              </a:ext>
            </a:extLst>
          </p:cNvPr>
          <p:cNvSpPr txBox="1"/>
          <p:nvPr/>
        </p:nvSpPr>
        <p:spPr>
          <a:xfrm>
            <a:off x="461338" y="1826183"/>
            <a:ext cx="11011794" cy="277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kumimoji="0" lang="en-AE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PolarDNS server has ability to replace the transaction ID in the response with a new random</a:t>
            </a:r>
            <a:r>
              <a:rPr kumimoji="0" lang="en-AE" sz="2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transaction ID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endParaRPr lang="en-AE" sz="2800" dirty="0">
              <a:solidFill>
                <a:schemeClr val="bg1"/>
              </a:solidFill>
              <a:latin typeface="Calibri" panose="020F0502020204030204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Include the ‘newid’ </a:t>
            </a:r>
            <a:r>
              <a:rPr lang="en-US" sz="2800" dirty="0">
                <a:solidFill>
                  <a:schemeClr val="bg1"/>
                </a:solidFill>
                <a:latin typeface="Calibri" panose="020F0502020204030204"/>
              </a:rPr>
              <a:t>r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esponse modifier in the domain name e.g.: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defTabSz="914400">
              <a:defRPr/>
            </a:pP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                 anything.whatever.</a:t>
            </a:r>
            <a:r>
              <a:rPr lang="en-AE" sz="2800" dirty="0">
                <a:solidFill>
                  <a:srgbClr val="FF0000"/>
                </a:solidFill>
                <a:latin typeface="Calibri" panose="020F0502020204030204"/>
              </a:rPr>
              <a:t>newid</a:t>
            </a:r>
            <a:r>
              <a:rPr lang="en-AE" sz="2800" dirty="0">
                <a:solidFill>
                  <a:schemeClr val="bg1"/>
                </a:solidFill>
                <a:latin typeface="Calibri" panose="020F0502020204030204"/>
              </a:rPr>
              <a:t>.attacker.com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chemeClr val="bg1"/>
              </a:solidFill>
              <a:latin typeface="Nimbus Sans L 1"/>
            </a:endParaRPr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6515196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MISMATCHING TRANSACTION IDs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</p:spTree>
    <p:extLst>
      <p:ext uri="{BB962C8B-B14F-4D97-AF65-F5344CB8AC3E}">
        <p14:creationId xmlns:p14="http://schemas.microsoft.com/office/powerpoint/2010/main" val="354845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630F1D9-C615-C879-B0F2-F7B4D54A89D7}"/>
              </a:ext>
            </a:extLst>
          </p:cNvPr>
          <p:cNvCxnSpPr>
            <a:cxnSpLocks/>
          </p:cNvCxnSpPr>
          <p:nvPr/>
        </p:nvCxnSpPr>
        <p:spPr>
          <a:xfrm>
            <a:off x="3559327" y="2369728"/>
            <a:ext cx="4075753" cy="0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46B3C87-0E44-5DA5-47A1-3EACB62A0664}"/>
              </a:ext>
            </a:extLst>
          </p:cNvPr>
          <p:cNvSpPr/>
          <p:nvPr/>
        </p:nvSpPr>
        <p:spPr>
          <a:xfrm>
            <a:off x="5349999" y="1947243"/>
            <a:ext cx="475073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2.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A18CA1F-76E5-CD18-F1A2-3F3EC8FD526E}"/>
              </a:ext>
            </a:extLst>
          </p:cNvPr>
          <p:cNvSpPr/>
          <p:nvPr/>
        </p:nvSpPr>
        <p:spPr>
          <a:xfrm>
            <a:off x="5348572" y="2735912"/>
            <a:ext cx="47506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3.</a:t>
            </a: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505DFD11-333E-7B1C-C683-B73793055A71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30A1D88C-64A6-9AA6-4F8A-494502FE9520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9C5A2B41-C140-27B1-BF57-C0DEC06BA162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6" name="TextBox 4">
            <a:extLst>
              <a:ext uri="{FF2B5EF4-FFF2-40B4-BE49-F238E27FC236}">
                <a16:creationId xmlns:a16="http://schemas.microsoft.com/office/drawing/2014/main" id="{515EAFEA-B2B2-A688-D723-AC60580E0646}"/>
              </a:ext>
            </a:extLst>
          </p:cNvPr>
          <p:cNvSpPr txBox="1"/>
          <p:nvPr/>
        </p:nvSpPr>
        <p:spPr>
          <a:xfrm>
            <a:off x="3420000" y="718699"/>
            <a:ext cx="6515196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MISMATCHING TRANSACTION IDs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C88B54-2521-F084-063A-69D68E0978A8}"/>
              </a:ext>
            </a:extLst>
          </p:cNvPr>
          <p:cNvSpPr/>
          <p:nvPr/>
        </p:nvSpPr>
        <p:spPr>
          <a:xfrm>
            <a:off x="1259352" y="2185974"/>
            <a:ext cx="2323624" cy="626190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chemeClr val="bg1"/>
                </a:solidFill>
                <a:latin typeface="NimbusSan" pitchFamily="2" charset="77"/>
              </a:rPr>
              <a:t>DNS resolver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2ED555-7954-FD55-B5D7-96F46C539F75}"/>
              </a:ext>
            </a:extLst>
          </p:cNvPr>
          <p:cNvCxnSpPr>
            <a:cxnSpLocks/>
          </p:cNvCxnSpPr>
          <p:nvPr/>
        </p:nvCxnSpPr>
        <p:spPr>
          <a:xfrm flipV="1">
            <a:off x="2196888" y="2799518"/>
            <a:ext cx="0" cy="2502474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99156C-130B-4260-688C-0DAAC2A2895D}"/>
              </a:ext>
            </a:extLst>
          </p:cNvPr>
          <p:cNvSpPr/>
          <p:nvPr/>
        </p:nvSpPr>
        <p:spPr>
          <a:xfrm>
            <a:off x="1794947" y="3808477"/>
            <a:ext cx="376319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1.</a:t>
            </a:r>
            <a:endParaRPr lang="en-US" sz="1600" dirty="0">
              <a:solidFill>
                <a:schemeClr val="bg1"/>
              </a:solidFill>
              <a:latin typeface="NimbusSan" pitchFamily="2" charset="77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9C26F6-BD91-3BAF-DDED-88E8E747BC91}"/>
              </a:ext>
            </a:extLst>
          </p:cNvPr>
          <p:cNvCxnSpPr>
            <a:cxnSpLocks/>
          </p:cNvCxnSpPr>
          <p:nvPr/>
        </p:nvCxnSpPr>
        <p:spPr>
          <a:xfrm>
            <a:off x="2473718" y="2821769"/>
            <a:ext cx="0" cy="2480223"/>
          </a:xfrm>
          <a:prstGeom prst="straightConnector1">
            <a:avLst/>
          </a:prstGeom>
          <a:ln w="12700">
            <a:solidFill>
              <a:schemeClr val="bg1">
                <a:lumMod val="50000"/>
                <a:alpha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726AC9E-1A9C-2027-95C6-5969AEF69A5E}"/>
              </a:ext>
            </a:extLst>
          </p:cNvPr>
          <p:cNvSpPr/>
          <p:nvPr/>
        </p:nvSpPr>
        <p:spPr>
          <a:xfrm>
            <a:off x="2524742" y="3803647"/>
            <a:ext cx="353927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4.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12958E-F6B8-A8B5-4BBC-D319D41971F9}"/>
              </a:ext>
            </a:extLst>
          </p:cNvPr>
          <p:cNvSpPr/>
          <p:nvPr/>
        </p:nvSpPr>
        <p:spPr>
          <a:xfrm>
            <a:off x="925677" y="3040647"/>
            <a:ext cx="1177198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query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2FD9E6-C6DC-FA1D-910E-69E74708C2CA}"/>
              </a:ext>
            </a:extLst>
          </p:cNvPr>
          <p:cNvSpPr/>
          <p:nvPr/>
        </p:nvSpPr>
        <p:spPr>
          <a:xfrm>
            <a:off x="1355954" y="1719488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accent6"/>
                </a:solidFill>
                <a:latin typeface="NimbusSan" pitchFamily="2" charset="77"/>
              </a:rPr>
              <a:t>8.8.8.8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8F9028-9BA2-A233-27A5-C5A0896425CC}"/>
              </a:ext>
            </a:extLst>
          </p:cNvPr>
          <p:cNvSpPr/>
          <p:nvPr/>
        </p:nvSpPr>
        <p:spPr>
          <a:xfrm>
            <a:off x="925677" y="3273623"/>
            <a:ext cx="117471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0x6d1a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AE2354-CCF4-A34E-10FE-B9CD579135EA}"/>
              </a:ext>
            </a:extLst>
          </p:cNvPr>
          <p:cNvSpPr/>
          <p:nvPr/>
        </p:nvSpPr>
        <p:spPr>
          <a:xfrm>
            <a:off x="1235703" y="5301992"/>
            <a:ext cx="2323624" cy="579809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lvl="2"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Client</a:t>
            </a:r>
          </a:p>
        </p:txBody>
      </p:sp>
      <p:pic>
        <p:nvPicPr>
          <p:cNvPr id="38" name="Graphic 37" descr="Laptop with solid fill">
            <a:extLst>
              <a:ext uri="{FF2B5EF4-FFF2-40B4-BE49-F238E27FC236}">
                <a16:creationId xmlns:a16="http://schemas.microsoft.com/office/drawing/2014/main" id="{777EACF9-B40D-05AF-0CFE-B31CC58D5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683" y="5290612"/>
            <a:ext cx="724702" cy="57980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D40028-3282-C384-CF05-1EAD3A9D84A5}"/>
              </a:ext>
            </a:extLst>
          </p:cNvPr>
          <p:cNvCxnSpPr>
            <a:cxnSpLocks/>
          </p:cNvCxnSpPr>
          <p:nvPr/>
        </p:nvCxnSpPr>
        <p:spPr>
          <a:xfrm flipH="1">
            <a:off x="3559327" y="2675795"/>
            <a:ext cx="40695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9291EACC-6240-9B71-5B80-65B25055B08A}"/>
              </a:ext>
            </a:extLst>
          </p:cNvPr>
          <p:cNvSpPr/>
          <p:nvPr/>
        </p:nvSpPr>
        <p:spPr>
          <a:xfrm>
            <a:off x="3049176" y="2892909"/>
            <a:ext cx="422910" cy="381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7E0CC-8BCB-D7FB-87E4-BEAE015D773C}"/>
              </a:ext>
            </a:extLst>
          </p:cNvPr>
          <p:cNvSpPr txBox="1"/>
          <p:nvPr/>
        </p:nvSpPr>
        <p:spPr>
          <a:xfrm>
            <a:off x="3110718" y="2899207"/>
            <a:ext cx="31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imbusSan" pitchFamily="2" charset="77"/>
              </a:rPr>
              <a:t>?</a:t>
            </a:r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27C1F22-215F-441B-F829-D692AE920D02}"/>
              </a:ext>
            </a:extLst>
          </p:cNvPr>
          <p:cNvSpPr/>
          <p:nvPr/>
        </p:nvSpPr>
        <p:spPr>
          <a:xfrm>
            <a:off x="2562052" y="4786519"/>
            <a:ext cx="422910" cy="3819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A4B4FB-295E-B952-8C9B-B749DF2CC246}"/>
              </a:ext>
            </a:extLst>
          </p:cNvPr>
          <p:cNvSpPr txBox="1"/>
          <p:nvPr/>
        </p:nvSpPr>
        <p:spPr>
          <a:xfrm>
            <a:off x="2623594" y="4792817"/>
            <a:ext cx="312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NimbusSan" pitchFamily="2" charset="77"/>
              </a:rPr>
              <a:t>?</a:t>
            </a:r>
            <a:endParaRPr lang="en-AE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ADAFB8-4BCD-32CB-6753-22B2027BC014}"/>
              </a:ext>
            </a:extLst>
          </p:cNvPr>
          <p:cNvSpPr/>
          <p:nvPr/>
        </p:nvSpPr>
        <p:spPr>
          <a:xfrm>
            <a:off x="5822979" y="1824411"/>
            <a:ext cx="1702539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query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03F47E-6219-A1CB-9BA0-078939E5D1CF}"/>
              </a:ext>
            </a:extLst>
          </p:cNvPr>
          <p:cNvSpPr/>
          <p:nvPr/>
        </p:nvSpPr>
        <p:spPr>
          <a:xfrm>
            <a:off x="6189133" y="2054077"/>
            <a:ext cx="1356170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NimbusSan" pitchFamily="2" charset="77"/>
              </a:rPr>
              <a:t>0x1234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2B3BE-9A95-6549-7DCF-564F671A445A}"/>
              </a:ext>
            </a:extLst>
          </p:cNvPr>
          <p:cNvSpPr/>
          <p:nvPr/>
        </p:nvSpPr>
        <p:spPr>
          <a:xfrm>
            <a:off x="3744929" y="2673880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DNS response</a:t>
            </a:r>
            <a:endParaRPr lang="en-US" sz="11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CCBC78-2396-21CB-BC0B-90AC84658169}"/>
              </a:ext>
            </a:extLst>
          </p:cNvPr>
          <p:cNvSpPr/>
          <p:nvPr/>
        </p:nvSpPr>
        <p:spPr>
          <a:xfrm>
            <a:off x="3711037" y="3140398"/>
            <a:ext cx="1300591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dirty="0">
                <a:solidFill>
                  <a:srgbClr val="FF0000"/>
                </a:solidFill>
                <a:latin typeface="NimbusSan" pitchFamily="2" charset="77"/>
              </a:rPr>
              <a:t>0x5678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92D64FA-4136-ED64-5317-DBE786C9F105}"/>
              </a:ext>
            </a:extLst>
          </p:cNvPr>
          <p:cNvSpPr/>
          <p:nvPr/>
        </p:nvSpPr>
        <p:spPr>
          <a:xfrm>
            <a:off x="1259352" y="2169864"/>
            <a:ext cx="2323624" cy="651905"/>
          </a:xfrm>
          <a:prstGeom prst="rect">
            <a:avLst/>
          </a:prstGeom>
          <a:noFill/>
          <a:ln w="38100" cmpd="dbl">
            <a:solidFill>
              <a:srgbClr val="FF0000"/>
            </a:solidFill>
            <a:prstDash val="solid"/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15F4DF-1C7D-86B5-9AF1-33C6A48324F2}"/>
              </a:ext>
            </a:extLst>
          </p:cNvPr>
          <p:cNvSpPr/>
          <p:nvPr/>
        </p:nvSpPr>
        <p:spPr>
          <a:xfrm>
            <a:off x="3809030" y="2908097"/>
            <a:ext cx="1194538" cy="34471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bg1"/>
                </a:solidFill>
                <a:latin typeface="NimbusSan" pitchFamily="2" charset="77"/>
              </a:rPr>
              <a:t>ID: </a:t>
            </a:r>
            <a:r>
              <a:rPr lang="en-US" sz="1600" strike="sngStrike" dirty="0">
                <a:solidFill>
                  <a:schemeClr val="accent2">
                    <a:lumMod val="40000"/>
                    <a:lumOff val="60000"/>
                  </a:schemeClr>
                </a:solidFill>
                <a:latin typeface="NimbusSan" pitchFamily="2" charset="77"/>
              </a:rPr>
              <a:t>0x1234</a:t>
            </a:r>
            <a:r>
              <a:rPr lang="en-US" sz="1600" dirty="0">
                <a:solidFill>
                  <a:srgbClr val="FFFF00"/>
                </a:solidFill>
                <a:latin typeface="NimbusSan" pitchFamily="2" charset="77"/>
              </a:rPr>
              <a:t> </a:t>
            </a:r>
            <a:endParaRPr lang="en-US" sz="1100" dirty="0">
              <a:solidFill>
                <a:srgbClr val="FFFF00"/>
              </a:solidFill>
              <a:latin typeface="NimbusSan" pitchFamily="2" charset="7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54B4550-CE12-54C7-E9F0-98E83EADFECC}"/>
              </a:ext>
            </a:extLst>
          </p:cNvPr>
          <p:cNvSpPr txBox="1"/>
          <p:nvPr/>
        </p:nvSpPr>
        <p:spPr>
          <a:xfrm>
            <a:off x="5196687" y="4324679"/>
            <a:ext cx="5183215" cy="1055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DNS resolver should not accept this response (3.)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632E79-DF5E-E24C-C65F-BEA032A4091E}"/>
              </a:ext>
            </a:extLst>
          </p:cNvPr>
          <p:cNvSpPr/>
          <p:nvPr/>
        </p:nvSpPr>
        <p:spPr>
          <a:xfrm>
            <a:off x="9952509" y="2297622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648D3-2580-B7F4-F44B-2FDF8C643312}"/>
              </a:ext>
            </a:extLst>
          </p:cNvPr>
          <p:cNvSpPr/>
          <p:nvPr/>
        </p:nvSpPr>
        <p:spPr>
          <a:xfrm>
            <a:off x="9952510" y="2961356"/>
            <a:ext cx="9822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bg1"/>
                </a:solidFill>
                <a:latin typeface="NimbusSan" pitchFamily="2" charset="77"/>
              </a:rPr>
              <a:t>NS2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89938F-373B-CD70-FC9C-97670CA4C58A}"/>
              </a:ext>
            </a:extLst>
          </p:cNvPr>
          <p:cNvSpPr/>
          <p:nvPr/>
        </p:nvSpPr>
        <p:spPr>
          <a:xfrm>
            <a:off x="7792066" y="1714355"/>
            <a:ext cx="2083121" cy="455509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sp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solidFill>
                  <a:schemeClr val="accent6"/>
                </a:solidFill>
                <a:latin typeface="NimbusSan" pitchFamily="2" charset="77"/>
              </a:rPr>
              <a:t>attacker.com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26C31CB-DAB2-7F2C-66FA-C68C732E10B3}"/>
              </a:ext>
            </a:extLst>
          </p:cNvPr>
          <p:cNvSpPr/>
          <p:nvPr/>
        </p:nvSpPr>
        <p:spPr>
          <a:xfrm>
            <a:off x="7628886" y="2169865"/>
            <a:ext cx="2323623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01A5DE-DF55-1903-1F4D-9E2951872C99}"/>
              </a:ext>
            </a:extLst>
          </p:cNvPr>
          <p:cNvSpPr/>
          <p:nvPr/>
        </p:nvSpPr>
        <p:spPr>
          <a:xfrm>
            <a:off x="7628886" y="2899207"/>
            <a:ext cx="2323624" cy="629654"/>
          </a:xfrm>
          <a:prstGeom prst="rect">
            <a:avLst/>
          </a:prstGeom>
          <a:solidFill>
            <a:srgbClr val="04757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160" tIns="10160" rIns="10160" bIns="10160" numCol="1" spcCol="1270" anchor="ctr" anchorCtr="0">
            <a:noAutofit/>
          </a:bodyPr>
          <a:lstStyle/>
          <a:p>
            <a:pPr algn="ctr" defTabSz="711182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dirty="0">
              <a:solidFill>
                <a:schemeClr val="bg1"/>
              </a:solidFill>
              <a:latin typeface="NimbusSan" pitchFamily="2" charset="77"/>
            </a:endParaRPr>
          </a:p>
        </p:txBody>
      </p:sp>
      <p:pic>
        <p:nvPicPr>
          <p:cNvPr id="33" name="Picture 32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187016E8-0007-24F4-A1BE-DABB33C7A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313" y="3004238"/>
            <a:ext cx="1939032" cy="444866"/>
          </a:xfrm>
          <a:prstGeom prst="rect">
            <a:avLst/>
          </a:prstGeom>
        </p:spPr>
      </p:pic>
      <p:pic>
        <p:nvPicPr>
          <p:cNvPr id="34" name="Picture 3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7E5644D6-CC1B-0913-1A2F-D078124B8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73" y="2271250"/>
            <a:ext cx="1939032" cy="4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9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98" grpId="0"/>
      <p:bldP spid="24" grpId="0"/>
      <p:bldP spid="26" grpId="0"/>
      <p:bldP spid="2" grpId="0"/>
      <p:bldP spid="15" grpId="0"/>
      <p:bldP spid="9" grpId="0" animBg="1"/>
      <p:bldP spid="10" grpId="0"/>
      <p:bldP spid="11" grpId="0" animBg="1"/>
      <p:bldP spid="20" grpId="0"/>
      <p:bldP spid="21" grpId="0"/>
      <p:bldP spid="23" grpId="0"/>
      <p:bldP spid="27" grpId="0"/>
      <p:bldP spid="29" grpId="0"/>
      <p:bldP spid="30" grpId="0" animBg="1"/>
      <p:bldP spid="3" grpId="0"/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DA66715-092B-37A0-954F-750F05136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64" y="1515589"/>
            <a:ext cx="7638566" cy="245219"/>
          </a:xfrm>
          <a:prstGeom prst="rect">
            <a:avLst/>
          </a:prstGeom>
        </p:spPr>
      </p:pic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145ABE3-CD5D-B7CF-C9E8-BADCE5E8B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24" y="1743735"/>
            <a:ext cx="7726453" cy="2405989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20000" y="718699"/>
            <a:ext cx="8162400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ID MISMATCH TEST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D20DF-9166-B74D-7723-67916E553DA1}"/>
              </a:ext>
            </a:extLst>
          </p:cNvPr>
          <p:cNvCxnSpPr>
            <a:cxnSpLocks/>
          </p:cNvCxnSpPr>
          <p:nvPr/>
        </p:nvCxnSpPr>
        <p:spPr>
          <a:xfrm>
            <a:off x="1819953" y="4116469"/>
            <a:ext cx="33660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ACE1E2-5FBA-0028-A37F-580D4840FE39}"/>
              </a:ext>
            </a:extLst>
          </p:cNvPr>
          <p:cNvSpPr/>
          <p:nvPr/>
        </p:nvSpPr>
        <p:spPr>
          <a:xfrm>
            <a:off x="1445364" y="1749266"/>
            <a:ext cx="6644072" cy="14477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F07F01-9A2C-1C86-34EB-0009ED03855E}"/>
              </a:ext>
            </a:extLst>
          </p:cNvPr>
          <p:cNvCxnSpPr>
            <a:cxnSpLocks/>
          </p:cNvCxnSpPr>
          <p:nvPr/>
        </p:nvCxnSpPr>
        <p:spPr>
          <a:xfrm>
            <a:off x="3045682" y="1749052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D264B710-2DE2-6AD0-BFCF-4315C829C6A8}"/>
              </a:ext>
            </a:extLst>
          </p:cNvPr>
          <p:cNvSpPr txBox="1"/>
          <p:nvPr/>
        </p:nvSpPr>
        <p:spPr>
          <a:xfrm>
            <a:off x="8229600" y="4767942"/>
            <a:ext cx="250966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Ok, expected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</p:spTree>
    <p:extLst>
      <p:ext uri="{BB962C8B-B14F-4D97-AF65-F5344CB8AC3E}">
        <p14:creationId xmlns:p14="http://schemas.microsoft.com/office/powerpoint/2010/main" val="321206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E1FD018-1D5D-CC9A-A1A5-97D24BC3B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23" y="1517543"/>
            <a:ext cx="8464033" cy="3520546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09803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ID MISMATCH TEST – GOOGLE DNS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AE945F-F4EB-0A0C-B182-BECC72FCF0A8}"/>
              </a:ext>
            </a:extLst>
          </p:cNvPr>
          <p:cNvCxnSpPr>
            <a:cxnSpLocks/>
          </p:cNvCxnSpPr>
          <p:nvPr/>
        </p:nvCxnSpPr>
        <p:spPr>
          <a:xfrm>
            <a:off x="6240406" y="2904073"/>
            <a:ext cx="1007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379CCA-4129-2390-CA3E-D9FCB4AE9C6C}"/>
              </a:ext>
            </a:extLst>
          </p:cNvPr>
          <p:cNvCxnSpPr>
            <a:cxnSpLocks/>
          </p:cNvCxnSpPr>
          <p:nvPr/>
        </p:nvCxnSpPr>
        <p:spPr>
          <a:xfrm>
            <a:off x="5164040" y="3147240"/>
            <a:ext cx="11067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C3C2B-1523-0FDA-4068-CEB956544616}"/>
              </a:ext>
            </a:extLst>
          </p:cNvPr>
          <p:cNvCxnSpPr>
            <a:cxnSpLocks/>
          </p:cNvCxnSpPr>
          <p:nvPr/>
        </p:nvCxnSpPr>
        <p:spPr>
          <a:xfrm>
            <a:off x="3047237" y="1747337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CE7ACBFD-9015-3B88-291D-F29F49E591E5}"/>
              </a:ext>
            </a:extLst>
          </p:cNvPr>
          <p:cNvSpPr txBox="1"/>
          <p:nvPr/>
        </p:nvSpPr>
        <p:spPr>
          <a:xfrm>
            <a:off x="8229600" y="4767942"/>
            <a:ext cx="250966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Ok, expected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00BA6-7FD3-6770-CAEC-138FECC7F6A4}"/>
              </a:ext>
            </a:extLst>
          </p:cNvPr>
          <p:cNvSpPr/>
          <p:nvPr/>
        </p:nvSpPr>
        <p:spPr>
          <a:xfrm>
            <a:off x="7048420" y="3585030"/>
            <a:ext cx="1106774" cy="240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25F518-A422-851E-784C-A8566DDCC03E}"/>
              </a:ext>
            </a:extLst>
          </p:cNvPr>
          <p:cNvCxnSpPr>
            <a:cxnSpLocks/>
          </p:cNvCxnSpPr>
          <p:nvPr/>
        </p:nvCxnSpPr>
        <p:spPr>
          <a:xfrm>
            <a:off x="5800725" y="1747337"/>
            <a:ext cx="95440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36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A6E9D2B3-EF75-E494-43F2-12B3BFA36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55" y="1500437"/>
            <a:ext cx="8445484" cy="3535318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09803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ID MISMATCH TEST – OPENDNS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AE945F-F4EB-0A0C-B182-BECC72FCF0A8}"/>
              </a:ext>
            </a:extLst>
          </p:cNvPr>
          <p:cNvCxnSpPr>
            <a:cxnSpLocks/>
          </p:cNvCxnSpPr>
          <p:nvPr/>
        </p:nvCxnSpPr>
        <p:spPr>
          <a:xfrm>
            <a:off x="6240406" y="2897399"/>
            <a:ext cx="100726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379CCA-4129-2390-CA3E-D9FCB4AE9C6C}"/>
              </a:ext>
            </a:extLst>
          </p:cNvPr>
          <p:cNvCxnSpPr>
            <a:cxnSpLocks/>
          </p:cNvCxnSpPr>
          <p:nvPr/>
        </p:nvCxnSpPr>
        <p:spPr>
          <a:xfrm>
            <a:off x="5164040" y="3147240"/>
            <a:ext cx="110677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C3C2B-1523-0FDA-4068-CEB956544616}"/>
              </a:ext>
            </a:extLst>
          </p:cNvPr>
          <p:cNvCxnSpPr>
            <a:cxnSpLocks/>
          </p:cNvCxnSpPr>
          <p:nvPr/>
        </p:nvCxnSpPr>
        <p:spPr>
          <a:xfrm>
            <a:off x="3060585" y="1740663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5">
            <a:extLst>
              <a:ext uri="{FF2B5EF4-FFF2-40B4-BE49-F238E27FC236}">
                <a16:creationId xmlns:a16="http://schemas.microsoft.com/office/drawing/2014/main" id="{5E16FBA4-94D9-2F16-645B-4D20B0754762}"/>
              </a:ext>
            </a:extLst>
          </p:cNvPr>
          <p:cNvSpPr txBox="1"/>
          <p:nvPr/>
        </p:nvSpPr>
        <p:spPr>
          <a:xfrm>
            <a:off x="8229600" y="4767942"/>
            <a:ext cx="2509663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Ok, expected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A43504-512A-529A-10D7-642913943B21}"/>
              </a:ext>
            </a:extLst>
          </p:cNvPr>
          <p:cNvSpPr/>
          <p:nvPr/>
        </p:nvSpPr>
        <p:spPr>
          <a:xfrm>
            <a:off x="7048420" y="3585030"/>
            <a:ext cx="1106774" cy="240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66D66B9-0EAC-C318-4045-D022B62449DD}"/>
              </a:ext>
            </a:extLst>
          </p:cNvPr>
          <p:cNvCxnSpPr>
            <a:cxnSpLocks/>
          </p:cNvCxnSpPr>
          <p:nvPr/>
        </p:nvCxnSpPr>
        <p:spPr>
          <a:xfrm flipV="1">
            <a:off x="5800725" y="1740663"/>
            <a:ext cx="1814513" cy="66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76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216EA43-BE92-4557-D390-581A16490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41" y="1500394"/>
            <a:ext cx="8498872" cy="4749007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309803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ID MISMATCH TEST – CLOUDFLARE DNS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AE945F-F4EB-0A0C-B182-BECC72FCF0A8}"/>
              </a:ext>
            </a:extLst>
          </p:cNvPr>
          <p:cNvCxnSpPr>
            <a:cxnSpLocks/>
          </p:cNvCxnSpPr>
          <p:nvPr/>
        </p:nvCxnSpPr>
        <p:spPr>
          <a:xfrm>
            <a:off x="6281404" y="2907875"/>
            <a:ext cx="880281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379CCA-4129-2390-CA3E-D9FCB4AE9C6C}"/>
              </a:ext>
            </a:extLst>
          </p:cNvPr>
          <p:cNvCxnSpPr>
            <a:cxnSpLocks/>
          </p:cNvCxnSpPr>
          <p:nvPr/>
        </p:nvCxnSpPr>
        <p:spPr>
          <a:xfrm>
            <a:off x="7391368" y="5019864"/>
            <a:ext cx="896439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1C3C2B-1523-0FDA-4068-CEB956544616}"/>
              </a:ext>
            </a:extLst>
          </p:cNvPr>
          <p:cNvCxnSpPr>
            <a:cxnSpLocks/>
          </p:cNvCxnSpPr>
          <p:nvPr/>
        </p:nvCxnSpPr>
        <p:spPr>
          <a:xfrm>
            <a:off x="3065611" y="1736053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5">
            <a:extLst>
              <a:ext uri="{FF2B5EF4-FFF2-40B4-BE49-F238E27FC236}">
                <a16:creationId xmlns:a16="http://schemas.microsoft.com/office/drawing/2014/main" id="{3F31931F-D984-95EF-8621-3A0080063A23}"/>
              </a:ext>
            </a:extLst>
          </p:cNvPr>
          <p:cNvSpPr txBox="1"/>
          <p:nvPr/>
        </p:nvSpPr>
        <p:spPr>
          <a:xfrm>
            <a:off x="9668614" y="5030410"/>
            <a:ext cx="1070649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???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FF10A-5EF9-B6ED-5D93-822B79F4AAA5}"/>
              </a:ext>
            </a:extLst>
          </p:cNvPr>
          <p:cNvCxnSpPr>
            <a:cxnSpLocks/>
          </p:cNvCxnSpPr>
          <p:nvPr/>
        </p:nvCxnSpPr>
        <p:spPr>
          <a:xfrm>
            <a:off x="5165659" y="3140369"/>
            <a:ext cx="1109071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91A07E-3D64-BD3D-47F7-9D5ED0B685C4}"/>
              </a:ext>
            </a:extLst>
          </p:cNvPr>
          <p:cNvCxnSpPr>
            <a:cxnSpLocks/>
          </p:cNvCxnSpPr>
          <p:nvPr/>
        </p:nvCxnSpPr>
        <p:spPr>
          <a:xfrm>
            <a:off x="5800725" y="1747337"/>
            <a:ext cx="95440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624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754ED18-8D12-7161-0DB0-84F74524B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34" y="1504338"/>
            <a:ext cx="2776065" cy="4570002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EB5347-26F8-D759-DC5C-A38C49965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05" y="1504338"/>
            <a:ext cx="3952755" cy="4570002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228661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LET’S ASK VARIOUS PUBLIC DNS RESOLVERS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BBD25A-68BE-A47E-F6F0-C24F120A211E}"/>
              </a:ext>
            </a:extLst>
          </p:cNvPr>
          <p:cNvSpPr/>
          <p:nvPr/>
        </p:nvSpPr>
        <p:spPr>
          <a:xfrm>
            <a:off x="1631105" y="1542838"/>
            <a:ext cx="6713825" cy="241195"/>
          </a:xfrm>
          <a:prstGeom prst="rect">
            <a:avLst/>
          </a:prstGeom>
          <a:noFill/>
          <a:ln w="28575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1B062A-92CD-F726-CA7E-D0677CDA6473}"/>
              </a:ext>
            </a:extLst>
          </p:cNvPr>
          <p:cNvSpPr/>
          <p:nvPr/>
        </p:nvSpPr>
        <p:spPr>
          <a:xfrm>
            <a:off x="1631105" y="4236569"/>
            <a:ext cx="6713825" cy="241195"/>
          </a:xfrm>
          <a:prstGeom prst="rect">
            <a:avLst/>
          </a:prstGeom>
          <a:noFill/>
          <a:ln w="28575">
            <a:solidFill>
              <a:srgbClr val="00FE00"/>
            </a:solidFill>
          </a:ln>
        </p:spPr>
        <p:txBody>
          <a:bodyPr rtlCol="0" anchor="ctr"/>
          <a:lstStyle/>
          <a:p>
            <a:pPr algn="l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686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85C834-46D5-1BD4-AB2D-00E302102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52" y="1498873"/>
            <a:ext cx="8472013" cy="4742352"/>
          </a:xfrm>
          <a:prstGeom prst="rect">
            <a:avLst/>
          </a:prstGeom>
        </p:spPr>
      </p:pic>
      <p:grpSp>
        <p:nvGrpSpPr>
          <p:cNvPr id="2" name="Group 6">
            <a:extLst>
              <a:ext uri="{FF2B5EF4-FFF2-40B4-BE49-F238E27FC236}">
                <a16:creationId xmlns:a16="http://schemas.microsoft.com/office/drawing/2014/main" id="{7ACF192B-116F-6421-183F-B66B75B3964A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4" name="AutoShape 7">
              <a:extLst>
                <a:ext uri="{FF2B5EF4-FFF2-40B4-BE49-F238E27FC236}">
                  <a16:creationId xmlns:a16="http://schemas.microsoft.com/office/drawing/2014/main" id="{E0161E89-0BBF-F693-E50B-7426966300B3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5" name="AutoShape 8">
              <a:extLst>
                <a:ext uri="{FF2B5EF4-FFF2-40B4-BE49-F238E27FC236}">
                  <a16:creationId xmlns:a16="http://schemas.microsoft.com/office/drawing/2014/main" id="{D32A2BE4-2A36-4621-C58D-AD6EEE7C33C5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6" name="TextBox 4">
            <a:extLst>
              <a:ext uri="{FF2B5EF4-FFF2-40B4-BE49-F238E27FC236}">
                <a16:creationId xmlns:a16="http://schemas.microsoft.com/office/drawing/2014/main" id="{F4A762BD-6814-659C-6401-18E9211A1AB4}"/>
              </a:ext>
            </a:extLst>
          </p:cNvPr>
          <p:cNvSpPr txBox="1"/>
          <p:nvPr/>
        </p:nvSpPr>
        <p:spPr>
          <a:xfrm>
            <a:off x="3419999" y="718699"/>
            <a:ext cx="8458733" cy="2678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ID MISMATCH TEST – ADGUARD DNS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90583B87-EA0E-F93A-AD77-3E0FF3055CE8}"/>
              </a:ext>
            </a:extLst>
          </p:cNvPr>
          <p:cNvSpPr txBox="1"/>
          <p:nvPr/>
        </p:nvSpPr>
        <p:spPr>
          <a:xfrm>
            <a:off x="9668614" y="5030410"/>
            <a:ext cx="1070649" cy="62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???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lnSpc>
                <a:spcPts val="1648"/>
              </a:lnSpc>
            </a:pPr>
            <a:endParaRPr lang="en-US" sz="1177" spc="94" dirty="0">
              <a:solidFill>
                <a:srgbClr val="FFFFFF"/>
              </a:solidFill>
              <a:latin typeface="Nimbus Sans L 1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5DE60E-E241-7EBA-83F3-259AB0FCDA29}"/>
              </a:ext>
            </a:extLst>
          </p:cNvPr>
          <p:cNvCxnSpPr>
            <a:cxnSpLocks/>
          </p:cNvCxnSpPr>
          <p:nvPr/>
        </p:nvCxnSpPr>
        <p:spPr>
          <a:xfrm>
            <a:off x="6281404" y="2907875"/>
            <a:ext cx="880281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4DF712F-FFA6-6655-CC29-529B26C9C39A}"/>
              </a:ext>
            </a:extLst>
          </p:cNvPr>
          <p:cNvCxnSpPr>
            <a:cxnSpLocks/>
          </p:cNvCxnSpPr>
          <p:nvPr/>
        </p:nvCxnSpPr>
        <p:spPr>
          <a:xfrm>
            <a:off x="7391368" y="5019864"/>
            <a:ext cx="896439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B1863CB-B3B7-62CF-03A0-39ACF393F182}"/>
              </a:ext>
            </a:extLst>
          </p:cNvPr>
          <p:cNvCxnSpPr>
            <a:cxnSpLocks/>
          </p:cNvCxnSpPr>
          <p:nvPr/>
        </p:nvCxnSpPr>
        <p:spPr>
          <a:xfrm>
            <a:off x="3065611" y="1736053"/>
            <a:ext cx="642079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41974A-D4E2-0410-098D-E53F88848BF5}"/>
              </a:ext>
            </a:extLst>
          </p:cNvPr>
          <p:cNvCxnSpPr>
            <a:cxnSpLocks/>
          </p:cNvCxnSpPr>
          <p:nvPr/>
        </p:nvCxnSpPr>
        <p:spPr>
          <a:xfrm>
            <a:off x="5165659" y="3140369"/>
            <a:ext cx="1109071" cy="0"/>
          </a:xfrm>
          <a:prstGeom prst="line">
            <a:avLst/>
          </a:prstGeom>
          <a:ln w="38100">
            <a:solidFill>
              <a:srgbClr val="00F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E564AA-4C68-F66B-73E1-98D5BC3AFDE4}"/>
              </a:ext>
            </a:extLst>
          </p:cNvPr>
          <p:cNvCxnSpPr>
            <a:cxnSpLocks/>
          </p:cNvCxnSpPr>
          <p:nvPr/>
        </p:nvCxnSpPr>
        <p:spPr>
          <a:xfrm>
            <a:off x="5800725" y="1747337"/>
            <a:ext cx="159064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60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5">
            <a:extLst>
              <a:ext uri="{FF2B5EF4-FFF2-40B4-BE49-F238E27FC236}">
                <a16:creationId xmlns:a16="http://schemas.microsoft.com/office/drawing/2014/main" id="{6A219247-C117-F2A4-1902-2F5DDD3C3A43}"/>
              </a:ext>
            </a:extLst>
          </p:cNvPr>
          <p:cNvSpPr txBox="1"/>
          <p:nvPr/>
        </p:nvSpPr>
        <p:spPr>
          <a:xfrm>
            <a:off x="1057686" y="3235110"/>
            <a:ext cx="11337632" cy="884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CloudFlare and AdGuard do not care about transaction IDs at all !</a:t>
            </a:r>
          </a:p>
          <a:p>
            <a:pPr>
              <a:lnSpc>
                <a:spcPts val="1648"/>
              </a:lnSpc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6AB2CB89-8C6A-CC05-7755-1A126ECEE7C9}"/>
              </a:ext>
            </a:extLst>
          </p:cNvPr>
          <p:cNvGrpSpPr/>
          <p:nvPr/>
        </p:nvGrpSpPr>
        <p:grpSpPr>
          <a:xfrm>
            <a:off x="3407370" y="1012603"/>
            <a:ext cx="8391600" cy="45719"/>
            <a:chOff x="0" y="0"/>
            <a:chExt cx="17636364" cy="50800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8EA420D3-9549-A845-E302-E1FB0F189052}"/>
                </a:ext>
              </a:extLst>
            </p:cNvPr>
            <p:cNvSpPr/>
            <p:nvPr/>
          </p:nvSpPr>
          <p:spPr>
            <a:xfrm>
              <a:off x="0" y="25400"/>
              <a:ext cx="11684245" cy="0"/>
            </a:xfrm>
            <a:prstGeom prst="line">
              <a:avLst/>
            </a:prstGeom>
            <a:ln w="508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 dirty="0"/>
            </a:p>
          </p:txBody>
        </p:sp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FFCDD661-0A0D-9A8E-D216-62EE8B6679B4}"/>
                </a:ext>
              </a:extLst>
            </p:cNvPr>
            <p:cNvSpPr/>
            <p:nvPr/>
          </p:nvSpPr>
          <p:spPr>
            <a:xfrm>
              <a:off x="11671545" y="25400"/>
              <a:ext cx="5964818" cy="0"/>
            </a:xfrm>
            <a:prstGeom prst="line">
              <a:avLst/>
            </a:prstGeom>
            <a:ln w="50800" cap="flat">
              <a:solidFill>
                <a:srgbClr val="73FAF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AE"/>
            </a:p>
          </p:txBody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C237F824-300C-0176-5616-36CAD8EECA37}"/>
              </a:ext>
            </a:extLst>
          </p:cNvPr>
          <p:cNvSpPr txBox="1"/>
          <p:nvPr/>
        </p:nvSpPr>
        <p:spPr>
          <a:xfrm>
            <a:off x="3419999" y="718699"/>
            <a:ext cx="8596409" cy="444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7"/>
              </a:lnSpc>
            </a:pPr>
            <a:r>
              <a:rPr lang="en-US" sz="2800" dirty="0">
                <a:solidFill>
                  <a:srgbClr val="73FAFD"/>
                </a:solidFill>
                <a:latin typeface="Nimbus Sans L 4"/>
              </a:rPr>
              <a:t>MISMATCHING TRANSACTION IDs</a:t>
            </a:r>
          </a:p>
          <a:p>
            <a:pPr>
              <a:lnSpc>
                <a:spcPts val="1565"/>
              </a:lnSpc>
            </a:pPr>
            <a:endParaRPr lang="en-US" sz="1755" dirty="0">
              <a:solidFill>
                <a:srgbClr val="73FAFD"/>
              </a:solidFill>
              <a:latin typeface="Nimbus Sans L 4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611C8472-9535-3E9B-F1A7-EF5EB7EA7E8D}"/>
              </a:ext>
            </a:extLst>
          </p:cNvPr>
          <p:cNvSpPr txBox="1"/>
          <p:nvPr/>
        </p:nvSpPr>
        <p:spPr>
          <a:xfrm>
            <a:off x="6977344" y="5144738"/>
            <a:ext cx="4598232" cy="679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pc="94" dirty="0">
                <a:solidFill>
                  <a:srgbClr val="FFFFFF"/>
                </a:solidFill>
                <a:latin typeface="Nimbus Sans L 1"/>
              </a:rPr>
              <a:t>Why is it important?</a:t>
            </a:r>
          </a:p>
          <a:p>
            <a:pPr marL="285750" indent="-285750">
              <a:lnSpc>
                <a:spcPts val="1648"/>
              </a:lnSpc>
              <a:buFont typeface="Arial" panose="020B0604020202020204" pitchFamily="34" charset="0"/>
              <a:buChar char="•"/>
            </a:pPr>
            <a:endParaRPr lang="en-US" sz="2800" spc="94" dirty="0">
              <a:solidFill>
                <a:srgbClr val="FFFFFF"/>
              </a:solidFill>
              <a:latin typeface="Nimbus Sans L 1"/>
            </a:endParaRPr>
          </a:p>
        </p:txBody>
      </p:sp>
      <p:pic>
        <p:nvPicPr>
          <p:cNvPr id="4" name="Picture 3" descr="A white letters on a black background&#10;&#10;Description automatically generated">
            <a:extLst>
              <a:ext uri="{FF2B5EF4-FFF2-40B4-BE49-F238E27FC236}">
                <a16:creationId xmlns:a16="http://schemas.microsoft.com/office/drawing/2014/main" id="{1D5AF1BF-51D4-40F0-DDBC-1EA0EAC19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21" y="4148947"/>
            <a:ext cx="4512179" cy="995791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61C3708-27E5-4767-823E-A5369CD14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1479624"/>
            <a:ext cx="77724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Office Theme">
  <a:themeElements>
    <a:clrScheme name="Custom 6">
      <a:dk1>
        <a:srgbClr val="000000"/>
      </a:dk1>
      <a:lt1>
        <a:srgbClr val="FFFFFF"/>
      </a:lt1>
      <a:dk2>
        <a:srgbClr val="5302D6"/>
      </a:dk2>
      <a:lt2>
        <a:srgbClr val="6C6F71"/>
      </a:lt2>
      <a:accent1>
        <a:srgbClr val="5302D6"/>
      </a:accent1>
      <a:accent2>
        <a:srgbClr val="5302D6"/>
      </a:accent2>
      <a:accent3>
        <a:srgbClr val="000000"/>
      </a:accent3>
      <a:accent4>
        <a:srgbClr val="00DB96"/>
      </a:accent4>
      <a:accent5>
        <a:srgbClr val="00DB96"/>
      </a:accent5>
      <a:accent6>
        <a:srgbClr val="4FF3FF"/>
      </a:accent6>
      <a:hlink>
        <a:srgbClr val="5302D6"/>
      </a:hlink>
      <a:folHlink>
        <a:srgbClr val="05A123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/>
      <a:lstStyle>
        <a:defPPr algn="l">
          <a:defRPr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726F872DE920458D95D1A4D12F957A" ma:contentTypeVersion="20" ma:contentTypeDescription="Create a new document." ma:contentTypeScope="" ma:versionID="6b0c22216f6dd9147b35c63753495bea">
  <xsd:schema xmlns:xsd="http://www.w3.org/2001/XMLSchema" xmlns:xs="http://www.w3.org/2001/XMLSchema" xmlns:p="http://schemas.microsoft.com/office/2006/metadata/properties" xmlns:ns2="671d4354-bebf-4cee-937e-4e335d52a75b" xmlns:ns3="5df66597-252a-4ecd-b8f5-19792f56922c" targetNamespace="http://schemas.microsoft.com/office/2006/metadata/properties" ma:root="true" ma:fieldsID="208f61cdf0741ba97e58e70ff545944c" ns2:_="" ns3:_="">
    <xsd:import namespace="671d4354-bebf-4cee-937e-4e335d52a75b"/>
    <xsd:import namespace="5df66597-252a-4ecd-b8f5-19792f5692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1d4354-bebf-4cee-937e-4e335d52a7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bdc0606b-8e5a-4aee-a68c-f4efcab0e83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f66597-252a-4ecd-b8f5-19792f56922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909b6bd2-d5b2-434f-a691-dd7e0a021f64}" ma:internalName="TaxCatchAll" ma:showField="CatchAllData" ma:web="5df66597-252a-4ecd-b8f5-19792f5692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df66597-252a-4ecd-b8f5-19792f56922c" xsi:nil="true"/>
    <lcf76f155ced4ddcb4097134ff3c332f xmlns="671d4354-bebf-4cee-937e-4e335d52a75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CC067DB-778F-48DE-80A9-DC0EA21A1C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1d4354-bebf-4cee-937e-4e335d52a75b"/>
    <ds:schemaRef ds:uri="5df66597-252a-4ecd-b8f5-19792f5692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369A0F-4371-495E-ACE2-8F8D6E81EC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5C5CCC-C1E4-4AC4-8E0E-F3C6A50A1CED}">
  <ds:schemaRefs>
    <ds:schemaRef ds:uri="http://schemas.microsoft.com/office/infopath/2007/PartnerControls"/>
    <ds:schemaRef ds:uri="http://schemas.microsoft.com/office/2006/documentManagement/types"/>
    <ds:schemaRef ds:uri="671d4354-bebf-4cee-937e-4e335d52a75b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  <ds:schemaRef ds:uri="5df66597-252a-4ecd-b8f5-19792f56922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11015</TotalTime>
  <Words>2642</Words>
  <Application>Microsoft Macintosh PowerPoint</Application>
  <PresentationFormat>Widescreen</PresentationFormat>
  <Paragraphs>739</Paragraphs>
  <Slides>115</Slides>
  <Notes>115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5" baseType="lpstr">
      <vt:lpstr>Arial</vt:lpstr>
      <vt:lpstr>Calibri</vt:lpstr>
      <vt:lpstr>Changeling Neo</vt:lpstr>
      <vt:lpstr>Impact</vt:lpstr>
      <vt:lpstr>Nimbus Sans L 1</vt:lpstr>
      <vt:lpstr>Nimbus Sans L 4</vt:lpstr>
      <vt:lpstr>NimbusSan</vt:lpstr>
      <vt:lpstr>Open Sans Light</vt:lpstr>
      <vt:lpstr>Orkney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Informa plc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Bourgoin, Tom</dc:creator>
  <cp:lastModifiedBy>Ivan Jedek</cp:lastModifiedBy>
  <cp:revision>211</cp:revision>
  <dcterms:created xsi:type="dcterms:W3CDTF">2023-08-15T09:14:16Z</dcterms:created>
  <dcterms:modified xsi:type="dcterms:W3CDTF">2023-11-17T21:55:07Z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1_Office Theme:10</vt:lpwstr>
  </property>
  <property fmtid="{D5CDD505-2E9C-101B-9397-08002B2CF9AE}" pid="3" name="ClassificationContentMarkingFooterText">
    <vt:lpwstr>Information Classification: Public</vt:lpwstr>
  </property>
  <property fmtid="{D5CDD505-2E9C-101B-9397-08002B2CF9AE}" pid="4" name="MSIP_Label_57969209-987a-410d-ac15-d40f31778c48_Enabled">
    <vt:lpwstr>true</vt:lpwstr>
  </property>
  <property fmtid="{D5CDD505-2E9C-101B-9397-08002B2CF9AE}" pid="5" name="MSIP_Label_57969209-987a-410d-ac15-d40f31778c48_SetDate">
    <vt:lpwstr>2023-08-15T11:29:31Z</vt:lpwstr>
  </property>
  <property fmtid="{D5CDD505-2E9C-101B-9397-08002B2CF9AE}" pid="6" name="MSIP_Label_57969209-987a-410d-ac15-d40f31778c48_Method">
    <vt:lpwstr>Privileged</vt:lpwstr>
  </property>
  <property fmtid="{D5CDD505-2E9C-101B-9397-08002B2CF9AE}" pid="7" name="MSIP_Label_57969209-987a-410d-ac15-d40f31778c48_Name">
    <vt:lpwstr>57969209-987a-410d-ac15-d40f31778c48</vt:lpwstr>
  </property>
  <property fmtid="{D5CDD505-2E9C-101B-9397-08002B2CF9AE}" pid="8" name="MSIP_Label_57969209-987a-410d-ac15-d40f31778c48_SiteId">
    <vt:lpwstr>2567d566-604c-408a-8a60-55d0dc9d9d6b</vt:lpwstr>
  </property>
  <property fmtid="{D5CDD505-2E9C-101B-9397-08002B2CF9AE}" pid="9" name="MSIP_Label_57969209-987a-410d-ac15-d40f31778c48_ActionId">
    <vt:lpwstr>9fd4049f-0877-4e4c-91f3-3d331c9f325a</vt:lpwstr>
  </property>
  <property fmtid="{D5CDD505-2E9C-101B-9397-08002B2CF9AE}" pid="10" name="MSIP_Label_57969209-987a-410d-ac15-d40f31778c48_ContentBits">
    <vt:lpwstr>0</vt:lpwstr>
  </property>
  <property fmtid="{D5CDD505-2E9C-101B-9397-08002B2CF9AE}" pid="11" name="ContentTypeId">
    <vt:lpwstr>0x01010080726F872DE920458D95D1A4D12F957A</vt:lpwstr>
  </property>
  <property fmtid="{D5CDD505-2E9C-101B-9397-08002B2CF9AE}" pid="12" name="MSIP_Label_2bbab825-a111-45e4-86a1-18cee0005896_Name">
    <vt:lpwstr>2bbab825-a111-45e4-86a1-18cee0005896</vt:lpwstr>
  </property>
  <property fmtid="{D5CDD505-2E9C-101B-9397-08002B2CF9AE}" pid="13" name="MSIP_Label_2bbab825-a111-45e4-86a1-18cee0005896_SiteId">
    <vt:lpwstr>2567d566-604c-408a-8a60-55d0dc9d9d6b</vt:lpwstr>
  </property>
  <property fmtid="{D5CDD505-2E9C-101B-9397-08002B2CF9AE}" pid="14" name="MSIP_Label_2bbab825-a111-45e4-86a1-18cee0005896_Method">
    <vt:lpwstr>Standard</vt:lpwstr>
  </property>
  <property fmtid="{D5CDD505-2E9C-101B-9397-08002B2CF9AE}" pid="15" name="MSIP_Label_2bbab825-a111-45e4-86a1-18cee0005896_SetDate">
    <vt:lpwstr>2023-08-15T11:26:52Z</vt:lpwstr>
  </property>
  <property fmtid="{D5CDD505-2E9C-101B-9397-08002B2CF9AE}" pid="16" name="MSIP_Label_2bbab825-a111-45e4-86a1-18cee0005896_ContentBits">
    <vt:lpwstr>2</vt:lpwstr>
  </property>
  <property fmtid="{D5CDD505-2E9C-101B-9397-08002B2CF9AE}" pid="17" name="MSIP_Label_2bbab825-a111-45e4-86a1-18cee0005896_Enabled">
    <vt:lpwstr>true</vt:lpwstr>
  </property>
  <property fmtid="{D5CDD505-2E9C-101B-9397-08002B2CF9AE}" pid="18" name="MSIP_Label_2bbab825-a111-45e4-86a1-18cee0005896_ActionId">
    <vt:lpwstr>d8134280-75a7-439a-9e00-afdde4760561</vt:lpwstr>
  </property>
  <property fmtid="{D5CDD505-2E9C-101B-9397-08002B2CF9AE}" pid="19" name="MediaServiceImageTags">
    <vt:lpwstr/>
  </property>
</Properties>
</file>